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256" r:id="rId5"/>
    <p:sldId id="257" r:id="rId6"/>
    <p:sldId id="261" r:id="rId7"/>
    <p:sldId id="258" r:id="rId8"/>
    <p:sldId id="260" r:id="rId9"/>
    <p:sldId id="308" r:id="rId10"/>
    <p:sldId id="267" r:id="rId11"/>
    <p:sldId id="268" r:id="rId12"/>
    <p:sldId id="269" r:id="rId13"/>
    <p:sldId id="259" r:id="rId14"/>
    <p:sldId id="289" r:id="rId15"/>
    <p:sldId id="290" r:id="rId16"/>
    <p:sldId id="299" r:id="rId17"/>
    <p:sldId id="288" r:id="rId18"/>
    <p:sldId id="262" r:id="rId19"/>
    <p:sldId id="300" r:id="rId20"/>
    <p:sldId id="301" r:id="rId21"/>
    <p:sldId id="302" r:id="rId22"/>
    <p:sldId id="291" r:id="rId23"/>
    <p:sldId id="298" r:id="rId24"/>
    <p:sldId id="270" r:id="rId25"/>
    <p:sldId id="263" r:id="rId26"/>
    <p:sldId id="274" r:id="rId27"/>
    <p:sldId id="277" r:id="rId28"/>
    <p:sldId id="278" r:id="rId29"/>
    <p:sldId id="275" r:id="rId30"/>
    <p:sldId id="280" r:id="rId31"/>
    <p:sldId id="281" r:id="rId32"/>
    <p:sldId id="282" r:id="rId33"/>
    <p:sldId id="273" r:id="rId34"/>
    <p:sldId id="276" r:id="rId35"/>
    <p:sldId id="279" r:id="rId36"/>
    <p:sldId id="271" r:id="rId37"/>
    <p:sldId id="264" r:id="rId38"/>
    <p:sldId id="283" r:id="rId39"/>
    <p:sldId id="284" r:id="rId40"/>
    <p:sldId id="285" r:id="rId41"/>
    <p:sldId id="295" r:id="rId42"/>
    <p:sldId id="296" r:id="rId43"/>
    <p:sldId id="292" r:id="rId44"/>
    <p:sldId id="293" r:id="rId45"/>
    <p:sldId id="297" r:id="rId46"/>
    <p:sldId id="272" r:id="rId47"/>
    <p:sldId id="265" r:id="rId48"/>
    <p:sldId id="294" r:id="rId49"/>
    <p:sldId id="303" r:id="rId50"/>
    <p:sldId id="306" r:id="rId51"/>
    <p:sldId id="304" r:id="rId52"/>
    <p:sldId id="305" r:id="rId53"/>
    <p:sldId id="307" r:id="rId54"/>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B92DB"/>
    <a:srgbClr val="6A963B"/>
    <a:srgbClr val="D47B22"/>
    <a:srgbClr val="EBB700"/>
    <a:srgbClr val="A6BCC6"/>
    <a:srgbClr val="26485C"/>
    <a:srgbClr val="36ACC6"/>
    <a:srgbClr val="43A8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75477" autoAdjust="0"/>
  </p:normalViewPr>
  <p:slideViewPr>
    <p:cSldViewPr snapToGrid="0" snapToObjects="1">
      <p:cViewPr varScale="1">
        <p:scale>
          <a:sx n="36" d="100"/>
          <a:sy n="36" d="100"/>
        </p:scale>
        <p:origin x="1004" y="4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10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6ADB70-C1D6-4E4D-AAA4-1103CA18E7D8}" type="datetimeFigureOut">
              <a:rPr lang="en-US" smtClean="0"/>
              <a:t>3/31/2020</a:t>
            </a:fld>
            <a:endParaRPr lang="en-US" dirty="0"/>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F0EBD8-ED6A-084D-95D9-6DEEE3E1B954}" type="slidenum">
              <a:rPr lang="en-US" smtClean="0"/>
              <a:t>‹#›</a:t>
            </a:fld>
            <a:endParaRPr lang="en-US" dirty="0"/>
          </a:p>
        </p:txBody>
      </p:sp>
    </p:spTree>
    <p:extLst>
      <p:ext uri="{BB962C8B-B14F-4D97-AF65-F5344CB8AC3E}">
        <p14:creationId xmlns:p14="http://schemas.microsoft.com/office/powerpoint/2010/main" val="41732431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attle.gov/housing/SeaGreen/ResidentGuideNotebookSize.doc"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a:t>
            </a:r>
            <a:r>
              <a:rPr lang="en-US" baseline="0" dirty="0"/>
              <a:t> page.</a:t>
            </a:r>
          </a:p>
          <a:p>
            <a:endParaRPr lang="en-US" baseline="0" dirty="0"/>
          </a:p>
          <a:p>
            <a:r>
              <a:rPr lang="en-US" baseline="0" dirty="0"/>
              <a:t>Please refer to the Resident Manual Directions on how to use this reference template on your own projects.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a:t>
            </a:fld>
            <a:endParaRPr lang="en-US" dirty="0"/>
          </a:p>
        </p:txBody>
      </p:sp>
    </p:spTree>
    <p:extLst>
      <p:ext uri="{BB962C8B-B14F-4D97-AF65-F5344CB8AC3E}">
        <p14:creationId xmlns:p14="http://schemas.microsoft.com/office/powerpoint/2010/main" val="4069448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No adjustment needed</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10</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Add and/or take away from the information</a:t>
            </a:r>
            <a:r>
              <a:rPr lang="en-US" baseline="0" dirty="0"/>
              <a:t> provided here as needed.  Be sure to call out the location and specific hours of operation to these features as applicable.  </a:t>
            </a:r>
          </a:p>
          <a:p>
            <a:pPr marL="171450" indent="-171450">
              <a:buFontTx/>
              <a:buChar char="-"/>
            </a:pPr>
            <a:r>
              <a:rPr lang="en-US" baseline="0" dirty="0"/>
              <a:t>Insert a picture for the background that is particular to your building if you have a high-quality / high-resolution image.  If no image is available, you can continue to use this background image. </a:t>
            </a:r>
          </a:p>
          <a:p>
            <a:pPr marL="171450" indent="-171450">
              <a:buFontTx/>
              <a:buChar char="-"/>
            </a:pPr>
            <a:endParaRPr lang="en-US" baseline="0" dirty="0"/>
          </a:p>
          <a:p>
            <a:pPr marL="0" indent="0">
              <a:buFontTx/>
              <a:buNone/>
            </a:pPr>
            <a:r>
              <a:rPr lang="en-US" baseline="0" dirty="0"/>
              <a:t>Consider getting input from:  the Service Coordinator and/or Property Management on the hours of operation as well as available building features and activities</a:t>
            </a:r>
          </a:p>
        </p:txBody>
      </p:sp>
      <p:sp>
        <p:nvSpPr>
          <p:cNvPr id="4" name="Slide Number Placeholder 3"/>
          <p:cNvSpPr>
            <a:spLocks noGrp="1"/>
          </p:cNvSpPr>
          <p:nvPr>
            <p:ph type="sldNum" sz="quarter" idx="10"/>
          </p:nvPr>
        </p:nvSpPr>
        <p:spPr/>
        <p:txBody>
          <a:bodyPr/>
          <a:lstStyle/>
          <a:p>
            <a:fld id="{62F0EBD8-ED6A-084D-95D9-6DEEE3E1B954}" type="slidenum">
              <a:rPr lang="en-US" smtClean="0"/>
              <a:t>11</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a:t>
            </a:r>
            <a:r>
              <a:rPr lang="en-US" baseline="0" dirty="0"/>
              <a:t>o use this </a:t>
            </a:r>
            <a:r>
              <a:rPr lang="en-US" dirty="0"/>
              <a:t>page</a:t>
            </a:r>
            <a:r>
              <a:rPr lang="en-US" baseline="0" dirty="0"/>
              <a:t>:</a:t>
            </a:r>
          </a:p>
          <a:p>
            <a:pPr marL="171450" indent="-171450">
              <a:buFontTx/>
              <a:buChar char="-"/>
            </a:pPr>
            <a:r>
              <a:rPr lang="en-US" dirty="0"/>
              <a:t>If there</a:t>
            </a:r>
            <a:r>
              <a:rPr lang="en-US" baseline="0" dirty="0"/>
              <a:t> is a community garden on site, insert images as well as details regarding garden use – such as policies, programs, guidelines, harvesting, proper usage, irrigation needs, etc.  If there is a garden club, make note of how to get involved and who to contact.  If there is a resident leader for the garden this is ideal.</a:t>
            </a:r>
          </a:p>
          <a:p>
            <a:pPr marL="171450" indent="-171450">
              <a:buFontTx/>
              <a:buChar char="-"/>
            </a:pPr>
            <a:r>
              <a:rPr lang="en-US" baseline="0" dirty="0"/>
              <a:t>If there are community services, such as those listed in the slides or others, include them here.  </a:t>
            </a:r>
          </a:p>
          <a:p>
            <a:pPr marL="171450" indent="-171450">
              <a:buFontTx/>
              <a:buChar char="-"/>
            </a:pPr>
            <a:r>
              <a:rPr lang="en-US" baseline="0" dirty="0"/>
              <a:t>If there is no community garden on site or community service activities, you can remove this page. </a:t>
            </a:r>
          </a:p>
          <a:p>
            <a:pPr marL="171450" indent="-171450">
              <a:buFontTx/>
              <a:buChar char="-"/>
            </a:pPr>
            <a:r>
              <a:rPr lang="en-US" baseline="0" dirty="0"/>
              <a:t>If the space provided on this page is not enough to outline all of the community garden and community services information consider adding an additional page, by right clicking on the side bar (page 11) </a:t>
            </a:r>
            <a:r>
              <a:rPr lang="en-US" baseline="0" dirty="0">
                <a:sym typeface="Wingdings" panose="05000000000000000000" pitchFamily="2" charset="2"/>
              </a:rPr>
              <a:t> duplicate slide.  Then you may edit as needed.</a:t>
            </a:r>
            <a:endParaRPr lang="en-US" baseline="0" dirty="0"/>
          </a:p>
          <a:p>
            <a:endParaRPr lang="en-US" baseline="0" dirty="0"/>
          </a:p>
          <a:p>
            <a:pPr marL="171450" indent="-171450">
              <a:buFontTx/>
              <a:buChar char="-"/>
            </a:pPr>
            <a:endParaRPr lang="en-US" baseline="0" dirty="0"/>
          </a:p>
          <a:p>
            <a:pPr marL="0" indent="0">
              <a:buFontTx/>
              <a:buNone/>
            </a:pPr>
            <a:r>
              <a:rPr lang="en-US" baseline="0" dirty="0"/>
              <a:t>Consider getting input from:  the Service Coordinator and/or Property Management on the details of the garden and community services</a:t>
            </a:r>
          </a:p>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12</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Fill out the “here” of each of the modes of transportation and provide more information as needed.</a:t>
            </a:r>
          </a:p>
          <a:p>
            <a:pPr marL="0" indent="0">
              <a:buFontTx/>
              <a:buNone/>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Consider getting input from:  Service Coordinator and/or your local public transportation organization.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slide will require doing a little background research into car share options as well as bicycle and walking routes (reference www.walkscore.com or google maps) and the city’s public transportation networks.</a:t>
            </a: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13</a:t>
            </a:fld>
            <a:endParaRPr lang="en-US" dirty="0"/>
          </a:p>
        </p:txBody>
      </p:sp>
    </p:spTree>
    <p:extLst>
      <p:ext uri="{BB962C8B-B14F-4D97-AF65-F5344CB8AC3E}">
        <p14:creationId xmlns:p14="http://schemas.microsoft.com/office/powerpoint/2010/main" val="2506861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Update the</a:t>
            </a:r>
            <a:r>
              <a:rPr lang="en-US" baseline="0" dirty="0"/>
              <a:t> map with a</a:t>
            </a:r>
            <a:r>
              <a:rPr lang="en-US" dirty="0"/>
              <a:t> relevant transit</a:t>
            </a:r>
            <a:r>
              <a:rPr lang="en-US" baseline="0" dirty="0"/>
              <a:t> map to your location – if there are more than one nearby routes, you can add pages (right click, select “duplicate slide").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Update the bus system program (currently states “Bus System”) and link to schedules.  It is preferable not to actually include the schedules as these may change.  But, it is recommended that you have updated public transportation system schedules and maps located in your property management office.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Include</a:t>
            </a:r>
            <a:r>
              <a:rPr lang="en-US" baseline="0" dirty="0"/>
              <a:t> an</a:t>
            </a:r>
            <a:r>
              <a:rPr lang="en-US" dirty="0"/>
              <a:t> icon of your building’s location on the map so that people have</a:t>
            </a:r>
            <a:r>
              <a:rPr lang="en-US" baseline="0" dirty="0"/>
              <a:t> </a:t>
            </a:r>
            <a:r>
              <a:rPr lang="en-US" dirty="0"/>
              <a:t>reference point.</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14</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Update the</a:t>
            </a:r>
            <a:r>
              <a:rPr lang="en-US" baseline="0" dirty="0"/>
              <a:t> map with a</a:t>
            </a:r>
            <a:r>
              <a:rPr lang="en-US" dirty="0"/>
              <a:t> relevant transit</a:t>
            </a:r>
            <a:r>
              <a:rPr lang="en-US" baseline="0" dirty="0"/>
              <a:t> map to your location – if there are more than one nearby routes, you can add pages (right click, select “duplicate slide").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Update the light rail / train system program (currently states “Light Rail System”) and link to schedules.  It is preferable not to actually include the schedules as these may change.  But, it is recommended that you have updated public transportation system schedules and maps located in your property management office.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Include</a:t>
            </a:r>
            <a:r>
              <a:rPr lang="en-US" baseline="0" dirty="0"/>
              <a:t> an</a:t>
            </a:r>
            <a:r>
              <a:rPr lang="en-US" dirty="0"/>
              <a:t> icon of your building’s location on the map so that people have</a:t>
            </a:r>
            <a:r>
              <a:rPr lang="en-US" baseline="0" dirty="0"/>
              <a:t> </a:t>
            </a:r>
            <a:r>
              <a:rPr lang="en-US" dirty="0"/>
              <a:t>reference point.</a:t>
            </a:r>
          </a:p>
        </p:txBody>
      </p:sp>
      <p:sp>
        <p:nvSpPr>
          <p:cNvPr id="4" name="Slide Number Placeholder 3"/>
          <p:cNvSpPr>
            <a:spLocks noGrp="1"/>
          </p:cNvSpPr>
          <p:nvPr>
            <p:ph type="sldNum" sz="quarter" idx="10"/>
          </p:nvPr>
        </p:nvSpPr>
        <p:spPr/>
        <p:txBody>
          <a:bodyPr/>
          <a:lstStyle/>
          <a:p>
            <a:fld id="{62F0EBD8-ED6A-084D-95D9-6DEEE3E1B954}" type="slidenum">
              <a:rPr lang="en-US" smtClean="0"/>
              <a:t>15</a:t>
            </a:fld>
            <a:endParaRPr lang="en-US" dirty="0"/>
          </a:p>
        </p:txBody>
      </p:sp>
    </p:spTree>
    <p:extLst>
      <p:ext uri="{BB962C8B-B14F-4D97-AF65-F5344CB8AC3E}">
        <p14:creationId xmlns:p14="http://schemas.microsoft.com/office/powerpoint/2010/main" val="2506861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 to use this page: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Remove</a:t>
            </a:r>
            <a:r>
              <a:rPr lang="en-US" baseline="0" dirty="0"/>
              <a:t> the sample map and i</a:t>
            </a:r>
            <a:r>
              <a:rPr lang="en-US" dirty="0"/>
              <a:t>nsert map(s) specific to your building, if possible, provide</a:t>
            </a:r>
            <a:r>
              <a:rPr lang="en-US" baseline="0" dirty="0"/>
              <a:t> safe</a:t>
            </a:r>
            <a:r>
              <a:rPr lang="en-US" dirty="0"/>
              <a:t> walking routes on the map.  Safe walking routes can be found on google maps</a:t>
            </a:r>
            <a:r>
              <a:rPr lang="en-US" baseline="0" dirty="0"/>
              <a:t> and walkscore.com.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Have an icon of your location on the maps so that residents have a reference points.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Consider getting input</a:t>
            </a:r>
            <a:r>
              <a:rPr lang="en-US" baseline="0" dirty="0"/>
              <a:t> from: the</a:t>
            </a:r>
            <a:r>
              <a:rPr lang="en-US" dirty="0"/>
              <a:t> City’s Recreation Department.</a:t>
            </a:r>
            <a:r>
              <a:rPr lang="en-US" baseline="0" dirty="0"/>
              <a:t>  They may be able to make a map that is specific to the </a:t>
            </a:r>
            <a:r>
              <a:rPr lang="en-US" dirty="0"/>
              <a:t>parks and playgrounds near your building.</a:t>
            </a:r>
          </a:p>
        </p:txBody>
      </p:sp>
      <p:sp>
        <p:nvSpPr>
          <p:cNvPr id="4" name="Slide Number Placeholder 3"/>
          <p:cNvSpPr>
            <a:spLocks noGrp="1"/>
          </p:cNvSpPr>
          <p:nvPr>
            <p:ph type="sldNum" sz="quarter" idx="10"/>
          </p:nvPr>
        </p:nvSpPr>
        <p:spPr/>
        <p:txBody>
          <a:bodyPr/>
          <a:lstStyle/>
          <a:p>
            <a:fld id="{62F0EBD8-ED6A-084D-95D9-6DEEE3E1B954}" type="slidenum">
              <a:rPr lang="en-US" smtClean="0"/>
              <a:t>16</a:t>
            </a:fld>
            <a:endParaRPr lang="en-US" dirty="0"/>
          </a:p>
        </p:txBody>
      </p:sp>
    </p:spTree>
    <p:extLst>
      <p:ext uri="{BB962C8B-B14F-4D97-AF65-F5344CB8AC3E}">
        <p14:creationId xmlns:p14="http://schemas.microsoft.com/office/powerpoint/2010/main" val="2506861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 to use this page: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Remove</a:t>
            </a:r>
            <a:r>
              <a:rPr lang="en-US" baseline="0" dirty="0"/>
              <a:t> the template map and i</a:t>
            </a:r>
            <a:r>
              <a:rPr lang="en-US" dirty="0"/>
              <a:t>nsert map(s) specific to your region.</a:t>
            </a:r>
            <a:endParaRPr lang="en-US"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Have an icon of your location on the maps so that residents have a reference points.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Consider getting input</a:t>
            </a:r>
            <a:r>
              <a:rPr lang="en-US" baseline="0" dirty="0"/>
              <a:t> from: the</a:t>
            </a:r>
            <a:r>
              <a:rPr lang="en-US" dirty="0"/>
              <a:t> City’s Recreation Department.</a:t>
            </a:r>
            <a:r>
              <a:rPr lang="en-US" baseline="0" dirty="0"/>
              <a:t>  They may be able to make a map that is specific to the </a:t>
            </a:r>
            <a:r>
              <a:rPr lang="en-US" dirty="0"/>
              <a:t>open space in</a:t>
            </a:r>
            <a:r>
              <a:rPr lang="en-US" baseline="0" dirty="0"/>
              <a:t> your region.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open space map is intended to provide residents with locations that are larger in scale and reflect native terrain (i.e. nature) oppose to the “parks and playgrounds” slide.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17</a:t>
            </a:fld>
            <a:endParaRPr lang="en-US" dirty="0"/>
          </a:p>
        </p:txBody>
      </p:sp>
    </p:spTree>
    <p:extLst>
      <p:ext uri="{BB962C8B-B14F-4D97-AF65-F5344CB8AC3E}">
        <p14:creationId xmlns:p14="http://schemas.microsoft.com/office/powerpoint/2010/main" val="2506861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 to use this page: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Remove</a:t>
            </a:r>
            <a:r>
              <a:rPr lang="en-US" baseline="0" dirty="0"/>
              <a:t> the sample map and i</a:t>
            </a:r>
            <a:r>
              <a:rPr lang="en-US" dirty="0"/>
              <a:t>nsert map(s) specific to your building, if possible, provide</a:t>
            </a:r>
            <a:r>
              <a:rPr lang="en-US" baseline="0" dirty="0"/>
              <a:t> safe</a:t>
            </a:r>
            <a:r>
              <a:rPr lang="en-US" dirty="0"/>
              <a:t> walking routes on the map.  Safe walking routes can be found on google maps</a:t>
            </a:r>
            <a:r>
              <a:rPr lang="en-US" baseline="0" dirty="0"/>
              <a:t> and walkscore.com.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Have an icon of your location on the maps so that residents have a reference points.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In order to find nearby amenities, reference www.walkscore.com and highlight those</a:t>
            </a:r>
            <a:r>
              <a:rPr lang="en-US" baseline="0" dirty="0"/>
              <a:t> amenities that are within walking distance, most notably: fresh/nutritious food options, grocery stores, schools, daycare services, and pharmacies.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18</a:t>
            </a:fld>
            <a:endParaRPr lang="en-US" dirty="0"/>
          </a:p>
        </p:txBody>
      </p:sp>
    </p:spTree>
    <p:extLst>
      <p:ext uri="{BB962C8B-B14F-4D97-AF65-F5344CB8AC3E}">
        <p14:creationId xmlns:p14="http://schemas.microsoft.com/office/powerpoint/2010/main" val="2506861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Insert relevant numbers as needed.</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Review the information and ensure it is applicable to your building and policies.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Consider getting input from:  Property Management and Maintenance Staff</a:t>
            </a:r>
          </a:p>
        </p:txBody>
      </p:sp>
      <p:sp>
        <p:nvSpPr>
          <p:cNvPr id="4" name="Slide Number Placeholder 3"/>
          <p:cNvSpPr>
            <a:spLocks noGrp="1"/>
          </p:cNvSpPr>
          <p:nvPr>
            <p:ph type="sldNum" sz="quarter" idx="10"/>
          </p:nvPr>
        </p:nvSpPr>
        <p:spPr/>
        <p:txBody>
          <a:bodyPr/>
          <a:lstStyle/>
          <a:p>
            <a:fld id="{62F0EBD8-ED6A-084D-95D9-6DEEE3E1B954}" type="slidenum">
              <a:rPr lang="en-US" smtClean="0"/>
              <a:t>19</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  </a:t>
            </a:r>
          </a:p>
          <a:p>
            <a:pPr marL="171450" indent="-171450">
              <a:buFontTx/>
              <a:buChar char="-"/>
            </a:pPr>
            <a:r>
              <a:rPr lang="en-US" dirty="0"/>
              <a:t>Determine</a:t>
            </a:r>
            <a:r>
              <a:rPr lang="en-US" baseline="0" dirty="0"/>
              <a:t> who will be included on the “Welcome” page of the manual and adjust the red text as needed.</a:t>
            </a:r>
          </a:p>
          <a:p>
            <a:pPr marL="171450" indent="-171450">
              <a:buFontTx/>
              <a:buChar char="-"/>
            </a:pPr>
            <a:r>
              <a:rPr lang="en-US" baseline="0" dirty="0"/>
              <a:t>Determine if you’d like to include the Building Policies in this manual or not.  Be sure to delete the page in this booklet under the Maintenance section as well as the text on this slide if you are not going to include them.</a:t>
            </a:r>
          </a:p>
          <a:p>
            <a:pPr marL="171450" indent="-171450">
              <a:buFontTx/>
              <a:buChar char="-"/>
            </a:pPr>
            <a:r>
              <a:rPr lang="en-US" baseline="0" dirty="0"/>
              <a:t>Be sure to update the page numbers.  As you may add or delete pages within this manual as they are relevant to your project, you will want to update the page numbers in the right hand column so that it is relevant to your project.</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62F0EBD8-ED6A-084D-95D9-6DEEE3E1B954}" type="slidenum">
              <a:rPr lang="en-US" smtClean="0"/>
              <a:t>2</a:t>
            </a:fld>
            <a:endParaRPr lang="en-US" dirty="0"/>
          </a:p>
        </p:txBody>
      </p:sp>
    </p:spTree>
    <p:extLst>
      <p:ext uri="{BB962C8B-B14F-4D97-AF65-F5344CB8AC3E}">
        <p14:creationId xmlns:p14="http://schemas.microsoft.com/office/powerpoint/2010/main" val="2603973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ＭＳ Ｐゴシック" panose="020B0600070205080204" pitchFamily="34" charset="-128"/>
              </a:rPr>
              <a:t>How to use this page:</a:t>
            </a:r>
          </a:p>
          <a:p>
            <a:pPr marL="171450" indent="-171450" eaLnBrk="1" hangingPunct="1">
              <a:spcBef>
                <a:spcPct val="0"/>
              </a:spcBef>
              <a:buFontTx/>
              <a:buChar char="-"/>
            </a:pPr>
            <a:r>
              <a:rPr lang="en-US" altLang="en-US" dirty="0">
                <a:ea typeface="ＭＳ Ｐゴシック" panose="020B0600070205080204" pitchFamily="34" charset="-128"/>
              </a:rPr>
              <a:t>State</a:t>
            </a:r>
            <a:r>
              <a:rPr lang="en-US" altLang="en-US" baseline="0" dirty="0">
                <a:ea typeface="ＭＳ Ｐゴシック" panose="020B0600070205080204" pitchFamily="34" charset="-128"/>
              </a:rPr>
              <a:t> the smoking policy and where residents are allowed or not allowed to smoke and where.  </a:t>
            </a:r>
          </a:p>
          <a:p>
            <a:pPr marL="171450" indent="-171450" eaLnBrk="1" hangingPunct="1">
              <a:spcBef>
                <a:spcPct val="0"/>
              </a:spcBef>
              <a:buFontTx/>
              <a:buChar char="-"/>
            </a:pPr>
            <a:r>
              <a:rPr lang="en-US" altLang="en-US" baseline="0" dirty="0">
                <a:ea typeface="ＭＳ Ｐゴシック" panose="020B0600070205080204" pitchFamily="34" charset="-128"/>
              </a:rPr>
              <a:t>If there is a cessation program already in place, provide details and contact information.  Many local pharmacies (such as CVS and Rite Aid) also have cessation programs in place.  Consider reaching out to local establishments to see about availability.</a:t>
            </a:r>
          </a:p>
          <a:p>
            <a:pPr marL="171450" indent="-171450" eaLnBrk="1" hangingPunct="1">
              <a:spcBef>
                <a:spcPct val="0"/>
              </a:spcBef>
              <a:buFontTx/>
              <a:buChar char="-"/>
            </a:pPr>
            <a:endParaRPr lang="en-US" altLang="en-US" baseline="0" dirty="0">
              <a:ea typeface="ＭＳ Ｐゴシック" panose="020B0600070205080204" pitchFamily="34" charset="-128"/>
            </a:endParaRPr>
          </a:p>
          <a:p>
            <a:pPr marL="0" indent="0" eaLnBrk="1" hangingPunct="1">
              <a:spcBef>
                <a:spcPct val="0"/>
              </a:spcBef>
              <a:buFontTx/>
              <a:buNone/>
            </a:pPr>
            <a:r>
              <a:rPr lang="en-US" altLang="en-US" baseline="0" dirty="0">
                <a:ea typeface="ＭＳ Ｐゴシック" panose="020B0600070205080204" pitchFamily="34" charset="-128"/>
              </a:rPr>
              <a:t>Consider getting input from:  Property Management and either your organization’s smoking cessation program director or a local organization that assists in smoking cessation.</a:t>
            </a:r>
            <a:endParaRPr lang="en-US" altLang="en-US"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62F0EBD8-ED6A-084D-95D9-6DEEE3E1B954}" type="slidenum">
              <a:rPr lang="en-US" smtClean="0"/>
              <a:t>20</a:t>
            </a:fld>
            <a:endParaRPr lang="en-US" dirty="0"/>
          </a:p>
        </p:txBody>
      </p:sp>
    </p:spTree>
    <p:extLst>
      <p:ext uri="{BB962C8B-B14F-4D97-AF65-F5344CB8AC3E}">
        <p14:creationId xmlns:p14="http://schemas.microsoft.com/office/powerpoint/2010/main" val="423619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21</a:t>
            </a:fld>
            <a:endParaRPr lang="en-US" dirty="0"/>
          </a:p>
        </p:txBody>
      </p:sp>
    </p:spTree>
    <p:extLst>
      <p:ext uri="{BB962C8B-B14F-4D97-AF65-F5344CB8AC3E}">
        <p14:creationId xmlns:p14="http://schemas.microsoft.com/office/powerpoint/2010/main" val="1082915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Adjust sentences in red as needed:</a:t>
            </a:r>
            <a:r>
              <a:rPr lang="en-US" baseline="0" dirty="0"/>
              <a:t> </a:t>
            </a:r>
            <a:r>
              <a:rPr lang="en-US" dirty="0"/>
              <a:t>If residents are paying their own utility bills,</a:t>
            </a:r>
            <a:r>
              <a:rPr lang="en-US" baseline="0" dirty="0"/>
              <a:t> identify the financial savings to them; if residents do not pay their utility bills state how them saving energy is a benefit to themselves – such as funding to go to more services that benefit the residents.</a:t>
            </a:r>
          </a:p>
          <a:p>
            <a:pPr marL="171450" indent="-171450">
              <a:buFontTx/>
              <a:buChar char="-"/>
            </a:pPr>
            <a:r>
              <a:rPr lang="en-US" baseline="0" dirty="0"/>
              <a:t>Consider adding in other sections as needed.  Such as information on the PV or solar hot water system.</a:t>
            </a:r>
          </a:p>
          <a:p>
            <a:pPr marL="171450" indent="-171450">
              <a:buFontTx/>
              <a:buChar char="-"/>
            </a:pPr>
            <a:endParaRPr lang="en-US" baseline="0" dirty="0"/>
          </a:p>
          <a:p>
            <a:pPr marL="0" indent="0">
              <a:buFontTx/>
              <a:buNone/>
            </a:pPr>
            <a:r>
              <a:rPr lang="en-US" baseline="0" dirty="0"/>
              <a:t>Consider getting input from: Property Management and Executive Leadership (to decide where energy savings will ultimately go)</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22</a:t>
            </a:fld>
            <a:endParaRPr lang="en-US" dirty="0"/>
          </a:p>
        </p:txBody>
      </p:sp>
    </p:spTree>
    <p:extLst>
      <p:ext uri="{BB962C8B-B14F-4D97-AF65-F5344CB8AC3E}">
        <p14:creationId xmlns:p14="http://schemas.microsoft.com/office/powerpoint/2010/main" val="849797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Delete or adjust any tips that are </a:t>
            </a:r>
            <a:r>
              <a:rPr lang="en-US" baseline="0" dirty="0"/>
              <a:t>irrelevant or need tweaking.</a:t>
            </a:r>
          </a:p>
          <a:p>
            <a:pPr marL="171450" indent="-171450">
              <a:buFontTx/>
              <a:buChar char="-"/>
            </a:pPr>
            <a:r>
              <a:rPr lang="en-US" dirty="0"/>
              <a:t>For "leave the door open after use" eliminate</a:t>
            </a:r>
            <a:r>
              <a:rPr lang="en-US" baseline="0" dirty="0"/>
              <a:t> from the slide </a:t>
            </a:r>
            <a:r>
              <a:rPr lang="en-US" dirty="0"/>
              <a:t>if the</a:t>
            </a:r>
            <a:r>
              <a:rPr lang="en-US" baseline="0" dirty="0"/>
              <a:t> building</a:t>
            </a:r>
            <a:r>
              <a:rPr lang="en-US" dirty="0"/>
              <a:t> doesn’t have front loader washers.  Check with manufacturers and laundry contractors before encouraging residents.</a:t>
            </a:r>
          </a:p>
          <a:p>
            <a:pPr marL="171450" indent="-171450">
              <a:buFontTx/>
              <a:buChar char="-"/>
            </a:pPr>
            <a:endParaRPr lang="en-US" dirty="0"/>
          </a:p>
          <a:p>
            <a:pPr marL="0" indent="0">
              <a:buFontTx/>
              <a:buNone/>
            </a:pPr>
            <a:r>
              <a:rPr lang="en-US" dirty="0"/>
              <a:t>Consider getting input from: Property Management and Maintenance</a:t>
            </a:r>
            <a:r>
              <a:rPr lang="en-US" baseline="0" dirty="0"/>
              <a:t> </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23</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Delete or update any tips that are </a:t>
            </a:r>
            <a:r>
              <a:rPr lang="en-US" baseline="0" dirty="0"/>
              <a:t>irrelevant or need changed.</a:t>
            </a:r>
          </a:p>
          <a:p>
            <a:pPr marL="171450" indent="-171450">
              <a:buFontTx/>
              <a:buChar char="-"/>
            </a:pPr>
            <a:r>
              <a:rPr lang="en-US" dirty="0"/>
              <a:t>If there is no designated area for residents to hang dry their clothes, consider deleting</a:t>
            </a:r>
            <a:r>
              <a:rPr lang="en-US" baseline="0" dirty="0"/>
              <a:t> from the slide as to not encourage improper clothes drying.</a:t>
            </a:r>
          </a:p>
          <a:p>
            <a:pPr marL="171450" indent="-171450">
              <a:buFontTx/>
              <a:buChar char="-"/>
            </a:pPr>
            <a:r>
              <a:rPr lang="en-US" baseline="0" dirty="0"/>
              <a:t>Ensure residents are responsible for the cleaning and scrubbing the lint filter.</a:t>
            </a:r>
            <a:endParaRPr lang="en-US" dirty="0"/>
          </a:p>
          <a:p>
            <a:pPr marL="171450" indent="-171450">
              <a:buFontTx/>
              <a:buChar char="-"/>
            </a:pPr>
            <a:endParaRPr lang="en-US" dirty="0"/>
          </a:p>
          <a:p>
            <a:pPr marL="0" indent="0">
              <a:buFontTx/>
              <a:buNone/>
            </a:pPr>
            <a:r>
              <a:rPr lang="en-US" dirty="0"/>
              <a:t>Consider getting input from: Property Management and Maintenance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24</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Delete or update any tips that are </a:t>
            </a:r>
            <a:r>
              <a:rPr lang="en-US" baseline="0" dirty="0"/>
              <a:t>irrelevant or need changed.</a:t>
            </a:r>
          </a:p>
          <a:p>
            <a:pPr marL="171450" indent="-171450">
              <a:buFontTx/>
              <a:buChar char="-"/>
            </a:pPr>
            <a:endParaRPr lang="en-US" dirty="0"/>
          </a:p>
          <a:p>
            <a:pPr marL="0" indent="0">
              <a:buFontTx/>
              <a:buNone/>
            </a:pPr>
            <a:r>
              <a:rPr lang="en-US" dirty="0"/>
              <a:t>Consider getting input from: Property Management and Maintenance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25</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No adjustment needed</a:t>
            </a:r>
          </a:p>
          <a:p>
            <a:pPr marL="171450" indent="-171450">
              <a:buFontTx/>
              <a:buChar char="-"/>
            </a:pPr>
            <a:endParaRPr lang="en-US" dirty="0"/>
          </a:p>
          <a:p>
            <a:pPr marL="0" indent="0">
              <a:buFontTx/>
              <a:buNone/>
            </a:pPr>
            <a:r>
              <a:rPr lang="en-US" dirty="0"/>
              <a:t>Consider getting input from:  the design team on which types of bulbs are most appropriate for</a:t>
            </a:r>
            <a:r>
              <a:rPr lang="en-US" baseline="0" dirty="0"/>
              <a:t> the resident’s fixtures; </a:t>
            </a:r>
          </a:p>
          <a:p>
            <a:pPr marL="0" indent="0">
              <a:buFontTx/>
              <a:buNone/>
            </a:pPr>
            <a:endParaRPr lang="en-US" baseline="0" dirty="0"/>
          </a:p>
          <a:p>
            <a:pPr marL="0" indent="0">
              <a:buFontTx/>
              <a:buNone/>
            </a:pPr>
            <a:r>
              <a:rPr lang="en-US" baseline="0" dirty="0"/>
              <a:t>Change/include additional tips as needed if efficiency features such as smart strips or kill switches are included in the unit.  </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26</a:t>
            </a:fld>
            <a:endParaRPr lang="en-US" dirty="0"/>
          </a:p>
        </p:txBody>
      </p:sp>
    </p:spTree>
    <p:extLst>
      <p:ext uri="{BB962C8B-B14F-4D97-AF65-F5344CB8AC3E}">
        <p14:creationId xmlns:p14="http://schemas.microsoft.com/office/powerpoint/2010/main" val="1678644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Add</a:t>
            </a:r>
            <a:r>
              <a:rPr lang="en-US" baseline="0" dirty="0"/>
              <a:t> details on how the heating system works (i.e. whole building system controlled by thermostat, through the wall PTAC units with control on unit, baseboard controls, etc…) .  </a:t>
            </a:r>
          </a:p>
          <a:p>
            <a:pPr marL="171450" indent="-171450">
              <a:buFontTx/>
              <a:buChar char="-"/>
            </a:pPr>
            <a:r>
              <a:rPr lang="en-US" baseline="0" dirty="0"/>
              <a:t>Include information on what is the role of the resident regarding their heating/cooling equipment vs. that of Management’s</a:t>
            </a:r>
          </a:p>
          <a:p>
            <a:pPr marL="171450" indent="-171450">
              <a:buFontTx/>
              <a:buChar char="-"/>
            </a:pPr>
            <a:r>
              <a:rPr lang="en-US" baseline="0" dirty="0"/>
              <a:t>If a thermostat is used, explain in detail how to set, control, and program it as needed.  Thermostat use is often the most confusing feature of a resident’s home and requires thorough explanation and direction.  Include images as needed.</a:t>
            </a:r>
          </a:p>
          <a:p>
            <a:pPr marL="171450" indent="-171450">
              <a:buFontTx/>
              <a:buChar char="-"/>
            </a:pPr>
            <a:endParaRPr lang="en-US" baseline="0" dirty="0"/>
          </a:p>
          <a:p>
            <a:pPr marL="0" indent="0">
              <a:buFontTx/>
              <a:buNone/>
            </a:pPr>
            <a:r>
              <a:rPr lang="en-US" baseline="0" dirty="0"/>
              <a:t>Consider getting input from: Property Management, Maintenance, and the Design Team.</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27</a:t>
            </a:fld>
            <a:endParaRPr lang="en-US" dirty="0"/>
          </a:p>
        </p:txBody>
      </p:sp>
    </p:spTree>
    <p:extLst>
      <p:ext uri="{BB962C8B-B14F-4D97-AF65-F5344CB8AC3E}">
        <p14:creationId xmlns:p14="http://schemas.microsoft.com/office/powerpoint/2010/main" val="849797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a:t>
            </a:r>
            <a:r>
              <a:rPr lang="en-US" baseline="0" dirty="0"/>
              <a:t> use this </a:t>
            </a:r>
            <a:r>
              <a:rPr lang="en-US" dirty="0"/>
              <a:t>page</a:t>
            </a:r>
            <a:r>
              <a:rPr lang="en-US" baseline="0" dirty="0"/>
              <a:t>:</a:t>
            </a:r>
          </a:p>
          <a:p>
            <a:r>
              <a:rPr lang="en-US" baseline="0" dirty="0"/>
              <a:t>- No adjustments needed</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28</a:t>
            </a:fld>
            <a:endParaRPr lang="en-US" dirty="0"/>
          </a:p>
        </p:txBody>
      </p:sp>
    </p:spTree>
    <p:extLst>
      <p:ext uri="{BB962C8B-B14F-4D97-AF65-F5344CB8AC3E}">
        <p14:creationId xmlns:p14="http://schemas.microsoft.com/office/powerpoint/2010/main" val="374779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Add</a:t>
            </a:r>
            <a:r>
              <a:rPr lang="en-US" baseline="0" dirty="0"/>
              <a:t> details on how the cooling system works (i.e. whole building system controlled by thermostat, through the wall PTAC units with control on the unit, window A/C,, etc…) .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Insert page number that they should be referring to in order to gain information on the thermostat (“Heating System Guidelines”)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Adjust the temperature outline on the thermostat tip to reflect the degrees or settings in relation to your building</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Consider getting input from :  Property Management and Maintenance</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29</a:t>
            </a:fld>
            <a:endParaRPr lang="en-US" dirty="0"/>
          </a:p>
        </p:txBody>
      </p:sp>
    </p:spTree>
    <p:extLst>
      <p:ext uri="{BB962C8B-B14F-4D97-AF65-F5344CB8AC3E}">
        <p14:creationId xmlns:p14="http://schemas.microsoft.com/office/powerpoint/2010/main" val="271523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to use this </a:t>
            </a:r>
            <a:r>
              <a:rPr lang="en-US" dirty="0"/>
              <a:t>page</a:t>
            </a:r>
            <a:r>
              <a:rPr lang="en-US" baseline="0" dirty="0"/>
              <a:t>: </a:t>
            </a:r>
          </a:p>
          <a:p>
            <a:pPr marL="171450" indent="-171450">
              <a:buFontTx/>
              <a:buChar char="-"/>
            </a:pPr>
            <a:r>
              <a:rPr lang="en-US" baseline="0" dirty="0"/>
              <a:t>Update the map and phone numbers with relevant local and building-specific emergency information.</a:t>
            </a:r>
          </a:p>
          <a:p>
            <a:pPr marL="171450" indent="-171450">
              <a:buFontTx/>
              <a:buChar char="-"/>
            </a:pPr>
            <a:r>
              <a:rPr lang="en-US" baseline="0" dirty="0"/>
              <a:t>Consider including the location of fire alarms, fire extinguishers, and senior designated waiting areas on the map if in a mid/high rise.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Consider getting input from:  Property Management</a:t>
            </a:r>
            <a:endParaRPr lang="en-US" dirty="0"/>
          </a:p>
          <a:p>
            <a:endParaRPr lang="en-US" baseline="0" dirty="0"/>
          </a:p>
        </p:txBody>
      </p:sp>
      <p:sp>
        <p:nvSpPr>
          <p:cNvPr id="4" name="Slide Number Placeholder 3"/>
          <p:cNvSpPr>
            <a:spLocks noGrp="1"/>
          </p:cNvSpPr>
          <p:nvPr>
            <p:ph type="sldNum" sz="quarter" idx="10"/>
          </p:nvPr>
        </p:nvSpPr>
        <p:spPr/>
        <p:txBody>
          <a:bodyPr/>
          <a:lstStyle/>
          <a:p>
            <a:fld id="{62F0EBD8-ED6A-084D-95D9-6DEEE3E1B954}" type="slidenum">
              <a:rPr lang="en-US" smtClean="0"/>
              <a:t>3</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Update the water</a:t>
            </a:r>
            <a:r>
              <a:rPr lang="en-US" baseline="0" dirty="0"/>
              <a:t> fixtures in your building under the “YOUR FIXTURE” section to those actually utilized in the building.  </a:t>
            </a:r>
          </a:p>
          <a:p>
            <a:pPr marL="171450" indent="-171450">
              <a:buFontTx/>
              <a:buChar char="-"/>
            </a:pPr>
            <a:r>
              <a:rPr lang="en-US" baseline="0" dirty="0"/>
              <a:t>The 2,975 gallons of water savings is a conservative number and projects should achieve this based on the fixtures required for all EGC projects to install and based on average household and usage numbers.  If the projects install even higher efficient water fixtures than the one’s listed here, savings will increase from this.</a:t>
            </a:r>
          </a:p>
          <a:p>
            <a:pPr marL="171450" indent="-171450">
              <a:buFontTx/>
              <a:buChar char="-"/>
            </a:pPr>
            <a:r>
              <a:rPr lang="en-US" baseline="0" dirty="0"/>
              <a:t>Include any additional instructions on water fixtures, such as information if there is dual-flush toilets or metered sinks.  </a:t>
            </a:r>
          </a:p>
          <a:p>
            <a:pPr marL="171450" indent="-171450">
              <a:buFontTx/>
              <a:buChar char="-"/>
            </a:pPr>
            <a:endParaRPr lang="en-US" baseline="0" dirty="0"/>
          </a:p>
          <a:p>
            <a:pPr marL="0" indent="0">
              <a:buFontTx/>
              <a:buNone/>
            </a:pPr>
            <a:r>
              <a:rPr lang="en-US" baseline="0" dirty="0"/>
              <a:t>Consider getting input from:  the Design Team (specifically the sustainability consultant and or plumbing engineer) as well as maintenance.</a:t>
            </a:r>
          </a:p>
        </p:txBody>
      </p:sp>
      <p:sp>
        <p:nvSpPr>
          <p:cNvPr id="4" name="Slide Number Placeholder 3"/>
          <p:cNvSpPr>
            <a:spLocks noGrp="1"/>
          </p:cNvSpPr>
          <p:nvPr>
            <p:ph type="sldNum" sz="quarter" idx="10"/>
          </p:nvPr>
        </p:nvSpPr>
        <p:spPr/>
        <p:txBody>
          <a:bodyPr/>
          <a:lstStyle/>
          <a:p>
            <a:fld id="{62F0EBD8-ED6A-084D-95D9-6DEEE3E1B954}" type="slidenum">
              <a:rPr lang="en-US" smtClean="0"/>
              <a:t>30</a:t>
            </a:fld>
            <a:endParaRPr lang="en-US" dirty="0"/>
          </a:p>
        </p:txBody>
      </p:sp>
    </p:spTree>
    <p:extLst>
      <p:ext uri="{BB962C8B-B14F-4D97-AF65-F5344CB8AC3E}">
        <p14:creationId xmlns:p14="http://schemas.microsoft.com/office/powerpoint/2010/main" val="1956914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If you do have a greywater or rainwater</a:t>
            </a:r>
            <a:r>
              <a:rPr lang="en-US" baseline="0" dirty="0"/>
              <a:t> system in the building, add more details on how the system functions, what the water is being “reused” for, what the rules are around its use and any other guidelines.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If there is no greywater or rainwater system in the</a:t>
            </a:r>
            <a:r>
              <a:rPr lang="en-US" baseline="0" dirty="0"/>
              <a:t> building, you can delete this slide.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Consider getting input from: the Design Team (most notably the Plumbing Engineer and Architect) as well as Maintenance.</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31</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r>
              <a:rPr lang="en-US" dirty="0"/>
              <a:t>- No adjustment</a:t>
            </a:r>
            <a:r>
              <a:rPr lang="en-US" baseline="0" dirty="0"/>
              <a:t> needed</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32</a:t>
            </a:fld>
            <a:endParaRPr lang="en-US" dirty="0"/>
          </a:p>
        </p:txBody>
      </p:sp>
    </p:spTree>
    <p:extLst>
      <p:ext uri="{BB962C8B-B14F-4D97-AF65-F5344CB8AC3E}">
        <p14:creationId xmlns:p14="http://schemas.microsoft.com/office/powerpoint/2010/main" val="2271384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33</a:t>
            </a:fld>
            <a:endParaRPr lang="en-US" dirty="0"/>
          </a:p>
        </p:txBody>
      </p:sp>
    </p:spTree>
    <p:extLst>
      <p:ext uri="{BB962C8B-B14F-4D97-AF65-F5344CB8AC3E}">
        <p14:creationId xmlns:p14="http://schemas.microsoft.com/office/powerpoint/2010/main" val="3593901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Note</a:t>
            </a:r>
            <a:r>
              <a:rPr lang="en-US" baseline="0" dirty="0"/>
              <a:t> in manual where and how residents should dispose of their trash and recycling.</a:t>
            </a:r>
          </a:p>
          <a:p>
            <a:pPr marL="171450" indent="-171450">
              <a:buFontTx/>
              <a:buChar char="-"/>
            </a:pPr>
            <a:r>
              <a:rPr lang="en-US" baseline="0" dirty="0"/>
              <a:t>Adjust the items that can be recycled as needed.</a:t>
            </a:r>
          </a:p>
          <a:p>
            <a:pPr marL="171450" indent="-171450">
              <a:buFontTx/>
              <a:buChar char="-"/>
            </a:pPr>
            <a:r>
              <a:rPr lang="en-US" baseline="0" dirty="0"/>
              <a:t>Insert a picture of what the recycling bins, trash/recycling shoot, or disposal location looks like if available.</a:t>
            </a:r>
          </a:p>
          <a:p>
            <a:pPr marL="171450" indent="-171450">
              <a:buFontTx/>
              <a:buChar char="-"/>
            </a:pPr>
            <a:r>
              <a:rPr lang="en-US" baseline="0" dirty="0"/>
              <a:t>If composting services are provided, include them on this slide as well.  If space is limited, you can remove one of the “DID YOU KNOW?” facts. </a:t>
            </a:r>
          </a:p>
          <a:p>
            <a:pPr marL="171450" indent="-171450">
              <a:buFontTx/>
              <a:buChar char="-"/>
            </a:pPr>
            <a:r>
              <a:rPr lang="en-US" baseline="0" dirty="0"/>
              <a:t>If there are specific guidelines around waste disposal, consider adding it to this slide or the following.</a:t>
            </a:r>
          </a:p>
          <a:p>
            <a:pPr marL="171450" indent="-171450">
              <a:buFontTx/>
              <a:buChar char="-"/>
            </a:pPr>
            <a:endParaRPr lang="en-US" baseline="0" dirty="0"/>
          </a:p>
          <a:p>
            <a:pPr marL="0" indent="0">
              <a:buFontTx/>
              <a:buNone/>
            </a:pPr>
            <a:r>
              <a:rPr lang="en-US" baseline="0" dirty="0"/>
              <a:t>Consider getting input from:  Property Management and Procurement.  If waste services are outsourced to an outside vendor, they may have specific guidelines on recyclable items and waste maintenance.</a:t>
            </a:r>
          </a:p>
        </p:txBody>
      </p:sp>
      <p:sp>
        <p:nvSpPr>
          <p:cNvPr id="4" name="Slide Number Placeholder 3"/>
          <p:cNvSpPr>
            <a:spLocks noGrp="1"/>
          </p:cNvSpPr>
          <p:nvPr>
            <p:ph type="sldNum" sz="quarter" idx="10"/>
          </p:nvPr>
        </p:nvSpPr>
        <p:spPr/>
        <p:txBody>
          <a:bodyPr/>
          <a:lstStyle/>
          <a:p>
            <a:fld id="{62F0EBD8-ED6A-084D-95D9-6DEEE3E1B954}" type="slidenum">
              <a:rPr lang="en-US" smtClean="0"/>
              <a:t>34</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Adjust the slide to reflect</a:t>
            </a:r>
            <a:r>
              <a:rPr lang="en-US" baseline="0" dirty="0"/>
              <a:t> information relevant to your county or city. </a:t>
            </a:r>
          </a:p>
          <a:p>
            <a:pPr marL="171450" indent="-171450">
              <a:buFontTx/>
              <a:buChar char="-"/>
            </a:pPr>
            <a:r>
              <a:rPr lang="en-US" baseline="0" dirty="0"/>
              <a:t>Insert information on where individuals can recycle e-waste, such as city pick-ups, on-site collections, etc.  If there is website to find more information on local e-waste guidelines, you can include it here.</a:t>
            </a:r>
          </a:p>
          <a:p>
            <a:pPr marL="171450" indent="-171450">
              <a:buFontTx/>
              <a:buChar char="-"/>
            </a:pPr>
            <a:r>
              <a:rPr lang="en-US" baseline="0" dirty="0"/>
              <a:t>Add any additional tips you may have for reducing waste.</a:t>
            </a:r>
          </a:p>
          <a:p>
            <a:pPr marL="171450" indent="-171450">
              <a:buFontTx/>
              <a:buChar char="-"/>
            </a:pPr>
            <a:endParaRPr lang="en-US" baseline="0" dirty="0"/>
          </a:p>
          <a:p>
            <a:pPr marL="0" indent="0">
              <a:buFontTx/>
              <a:buNone/>
            </a:pPr>
            <a:r>
              <a:rPr lang="en-US" baseline="0" dirty="0"/>
              <a:t>Consider getting input from:  Property Management</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35</a:t>
            </a:fld>
            <a:endParaRPr lang="en-US" dirty="0"/>
          </a:p>
        </p:txBody>
      </p:sp>
    </p:spTree>
    <p:extLst>
      <p:ext uri="{BB962C8B-B14F-4D97-AF65-F5344CB8AC3E}">
        <p14:creationId xmlns:p14="http://schemas.microsoft.com/office/powerpoint/2010/main" val="187542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to use this </a:t>
            </a:r>
            <a:r>
              <a:rPr lang="en-US" dirty="0"/>
              <a:t>page</a:t>
            </a:r>
            <a:r>
              <a:rPr lang="en-US" baseline="0" dirty="0"/>
              <a:t>:</a:t>
            </a:r>
          </a:p>
          <a:p>
            <a:pPr marL="171450" indent="-171450">
              <a:buFontTx/>
              <a:buChar char="-"/>
            </a:pPr>
            <a:r>
              <a:rPr lang="en-US" baseline="0" dirty="0"/>
              <a:t>Provide information specific to your building on hazardous waste collection and disposal.  </a:t>
            </a:r>
          </a:p>
          <a:p>
            <a:pPr marL="171450" indent="-171450">
              <a:buFontTx/>
              <a:buChar char="-"/>
            </a:pPr>
            <a:r>
              <a:rPr lang="en-US" baseline="0" dirty="0"/>
              <a:t>If there is a nearby collection/drop-off location, include their website or contact information here.</a:t>
            </a:r>
          </a:p>
          <a:p>
            <a:pPr marL="171450" indent="-171450">
              <a:buFontTx/>
              <a:buChar char="-"/>
            </a:pPr>
            <a:r>
              <a:rPr lang="en-US" baseline="0" dirty="0"/>
              <a:t>If your building has an advanced recycling program, such as for batteries or fluorescent light bulbs, consider adding the information here.</a:t>
            </a:r>
          </a:p>
          <a:p>
            <a:pPr marL="171450" indent="-171450">
              <a:buFontTx/>
              <a:buChar char="-"/>
            </a:pPr>
            <a:endParaRPr lang="en-US" baseline="0" dirty="0"/>
          </a:p>
          <a:p>
            <a:pPr marL="0" indent="0">
              <a:buFontTx/>
              <a:buNone/>
            </a:pPr>
            <a:r>
              <a:rPr lang="en-US" baseline="0" dirty="0"/>
              <a:t>Consider getting input from:  Property Management</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36</a:t>
            </a:fld>
            <a:endParaRPr lang="en-US" dirty="0"/>
          </a:p>
        </p:txBody>
      </p:sp>
    </p:spTree>
    <p:extLst>
      <p:ext uri="{BB962C8B-B14F-4D97-AF65-F5344CB8AC3E}">
        <p14:creationId xmlns:p14="http://schemas.microsoft.com/office/powerpoint/2010/main" val="187542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Review</a:t>
            </a:r>
            <a:r>
              <a:rPr lang="en-US" baseline="0" dirty="0"/>
              <a:t> the guidelines and adjust as needed to reflect your property.  For example, i</a:t>
            </a:r>
            <a:r>
              <a:rPr lang="en-US" dirty="0"/>
              <a:t>f dogs are not</a:t>
            </a:r>
            <a:r>
              <a:rPr lang="en-US" baseline="0" dirty="0"/>
              <a:t> allowed on the property, remove point number 3.</a:t>
            </a:r>
          </a:p>
          <a:p>
            <a:pPr marL="171450" indent="-171450">
              <a:buFontTx/>
              <a:buChar char="-"/>
            </a:pPr>
            <a:r>
              <a:rPr lang="en-US" baseline="0" dirty="0"/>
              <a:t>If there is a site beautification team, include their information and how to get involved here.</a:t>
            </a:r>
          </a:p>
          <a:p>
            <a:pPr marL="171450" indent="-171450">
              <a:buFontTx/>
              <a:buChar char="-"/>
            </a:pPr>
            <a:endParaRPr lang="en-US" baseline="0" dirty="0"/>
          </a:p>
          <a:p>
            <a:pPr marL="0" indent="0">
              <a:buFontTx/>
              <a:buNone/>
            </a:pPr>
            <a:r>
              <a:rPr lang="en-US" baseline="0" dirty="0"/>
              <a:t>Consider getting input from:  Property Management and/or the Service Coordinator</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37</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Review the information and adjust as it is relevant to your property.</a:t>
            </a:r>
          </a:p>
          <a:p>
            <a:pPr marL="171450" indent="-171450">
              <a:buFontTx/>
              <a:buChar char="-"/>
            </a:pPr>
            <a:endParaRPr lang="en-US" dirty="0"/>
          </a:p>
          <a:p>
            <a:pPr marL="0" indent="0">
              <a:buFontTx/>
              <a:buNone/>
            </a:pPr>
            <a:r>
              <a:rPr lang="en-US" dirty="0"/>
              <a:t>Consider getting input from:</a:t>
            </a:r>
            <a:r>
              <a:rPr lang="en-US" baseline="0" dirty="0"/>
              <a:t>  Property Management and Maintenance.  Review with the on-site cleaning staff or cleaning vendor to ensure these same product guidelines are being used in the common spaces.</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38</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pPr>
            <a:r>
              <a:rPr lang="en-US" sz="800" b="0" dirty="0"/>
              <a:t>How</a:t>
            </a:r>
            <a:r>
              <a:rPr lang="en-US" sz="800" b="0" baseline="0" dirty="0"/>
              <a:t> to  use these </a:t>
            </a:r>
            <a:r>
              <a:rPr lang="en-US" sz="800" dirty="0"/>
              <a:t>page</a:t>
            </a:r>
            <a:r>
              <a:rPr lang="en-US" sz="800" b="0" baseline="0" dirty="0"/>
              <a:t>:</a:t>
            </a:r>
          </a:p>
          <a:p>
            <a:pPr marL="171450" indent="-171450">
              <a:lnSpc>
                <a:spcPct val="80000"/>
              </a:lnSpc>
              <a:spcBef>
                <a:spcPct val="0"/>
              </a:spcBef>
              <a:buFontTx/>
              <a:buChar char="-"/>
            </a:pPr>
            <a:r>
              <a:rPr lang="en-US" sz="800" b="0" baseline="0" dirty="0"/>
              <a:t>Review the </a:t>
            </a:r>
            <a:r>
              <a:rPr lang="en-US" sz="800" b="0" u="sng" baseline="0" dirty="0"/>
              <a:t>suggested</a:t>
            </a:r>
            <a:r>
              <a:rPr lang="en-US" sz="800" b="0" baseline="0" dirty="0"/>
              <a:t> recipes provided here and additional recipes below (in the notes) on which cleaners will be most relevant and useful to your residents. </a:t>
            </a:r>
          </a:p>
          <a:p>
            <a:pPr marL="171450" indent="-171450">
              <a:lnSpc>
                <a:spcPct val="80000"/>
              </a:lnSpc>
              <a:spcBef>
                <a:spcPct val="0"/>
              </a:spcBef>
              <a:buFontTx/>
              <a:buChar char="-"/>
            </a:pPr>
            <a:r>
              <a:rPr lang="en-US" sz="800" b="0" baseline="0" dirty="0"/>
              <a:t>Consider testing out a few of the recipes to see how they work in your environment as different types of dusts and pollutants work better with different products (as is true of all cleaners).</a:t>
            </a:r>
            <a:endParaRPr lang="en-US" sz="800" b="0" dirty="0"/>
          </a:p>
          <a:p>
            <a:pPr>
              <a:lnSpc>
                <a:spcPct val="80000"/>
              </a:lnSpc>
              <a:spcBef>
                <a:spcPct val="0"/>
              </a:spcBef>
            </a:pPr>
            <a:endParaRPr lang="en-US" sz="800" b="1" dirty="0"/>
          </a:p>
          <a:p>
            <a:pPr>
              <a:lnSpc>
                <a:spcPct val="80000"/>
              </a:lnSpc>
              <a:spcBef>
                <a:spcPct val="0"/>
              </a:spcBef>
            </a:pPr>
            <a:r>
              <a:rPr lang="en-US" sz="800" b="0" dirty="0"/>
              <a:t>Consider</a:t>
            </a:r>
            <a:r>
              <a:rPr lang="en-US" sz="800" b="0" baseline="0" dirty="0"/>
              <a:t> getting input from:  Service Coordinators or a local non-profit with expertise in green cleaning</a:t>
            </a:r>
            <a:endParaRPr lang="en-US" sz="800" b="0" dirty="0"/>
          </a:p>
          <a:p>
            <a:pPr>
              <a:lnSpc>
                <a:spcPct val="80000"/>
              </a:lnSpc>
              <a:spcBef>
                <a:spcPct val="0"/>
              </a:spcBef>
            </a:pPr>
            <a:endParaRPr lang="en-US" sz="800" b="1" dirty="0"/>
          </a:p>
          <a:p>
            <a:pPr>
              <a:lnSpc>
                <a:spcPct val="80000"/>
              </a:lnSpc>
              <a:spcBef>
                <a:spcPct val="0"/>
              </a:spcBef>
            </a:pPr>
            <a:r>
              <a:rPr lang="en-US" sz="800" b="1" dirty="0"/>
              <a:t>CUSTOM ACTIONS: To include additional customized recipes (below): create a new card for the customized actions using the template layouts or the modifiable layout at the end of the presentation. </a:t>
            </a:r>
            <a:br>
              <a:rPr lang="en-US" sz="800" b="1" u="sng" dirty="0"/>
            </a:br>
            <a:endParaRPr lang="en-US" sz="800" b="1" u="sng" dirty="0"/>
          </a:p>
          <a:p>
            <a:pPr>
              <a:lnSpc>
                <a:spcPct val="80000"/>
              </a:lnSpc>
              <a:spcBef>
                <a:spcPct val="0"/>
              </a:spcBef>
            </a:pPr>
            <a:r>
              <a:rPr lang="en-US" sz="800" b="1" u="sng" dirty="0"/>
              <a:t>Toilet Bowl Cleaner </a:t>
            </a:r>
            <a:r>
              <a:rPr lang="en-US" sz="800" dirty="0"/>
              <a:t>(best if you shut off valve to toilet and reduce water in bowl while cleaning)</a:t>
            </a:r>
          </a:p>
          <a:p>
            <a:pPr>
              <a:lnSpc>
                <a:spcPct val="80000"/>
              </a:lnSpc>
              <a:spcBef>
                <a:spcPct val="0"/>
              </a:spcBef>
            </a:pPr>
            <a:r>
              <a:rPr lang="en-US" sz="800" dirty="0"/>
              <a:t>Sprinkle baking soda inside the bowl.  Squeeze a couple of drops of Murphy’s Oil or Castile Soap in also.  Scrub with a toilet bowl brush and finish outside surfaces with a rag sprinkled with baking soda.  Rinse well with clean water.              </a:t>
            </a:r>
          </a:p>
          <a:p>
            <a:pPr>
              <a:lnSpc>
                <a:spcPct val="80000"/>
              </a:lnSpc>
              <a:spcBef>
                <a:spcPct val="0"/>
              </a:spcBef>
            </a:pPr>
            <a:r>
              <a:rPr lang="en-US" sz="800" dirty="0"/>
              <a:t> </a:t>
            </a:r>
          </a:p>
          <a:p>
            <a:pPr>
              <a:lnSpc>
                <a:spcPct val="80000"/>
              </a:lnSpc>
              <a:spcBef>
                <a:spcPct val="0"/>
              </a:spcBef>
            </a:pPr>
            <a:r>
              <a:rPr lang="en-US" sz="800" b="1" u="sng" dirty="0"/>
              <a:t>Drain Cleaner</a:t>
            </a:r>
            <a:endParaRPr lang="en-US" sz="800" dirty="0"/>
          </a:p>
          <a:p>
            <a:pPr>
              <a:lnSpc>
                <a:spcPct val="80000"/>
              </a:lnSpc>
              <a:spcBef>
                <a:spcPct val="0"/>
              </a:spcBef>
            </a:pPr>
            <a:r>
              <a:rPr lang="en-US" sz="800" dirty="0"/>
              <a:t>Fill a large pot or tea kettle with water and bring to a boil.</a:t>
            </a:r>
          </a:p>
          <a:p>
            <a:pPr>
              <a:lnSpc>
                <a:spcPct val="80000"/>
              </a:lnSpc>
              <a:spcBef>
                <a:spcPct val="0"/>
              </a:spcBef>
            </a:pPr>
            <a:r>
              <a:rPr lang="en-US" sz="800" dirty="0"/>
              <a:t>Put 1 cup baking soda down drain, then 1 cup white vinegar.  </a:t>
            </a:r>
            <a:br>
              <a:rPr lang="en-US" sz="800" dirty="0"/>
            </a:br>
            <a:r>
              <a:rPr lang="en-US" sz="800" dirty="0"/>
              <a:t>It will bubble and fizz.</a:t>
            </a:r>
          </a:p>
          <a:p>
            <a:pPr>
              <a:lnSpc>
                <a:spcPct val="80000"/>
              </a:lnSpc>
              <a:spcBef>
                <a:spcPct val="0"/>
              </a:spcBef>
            </a:pPr>
            <a:r>
              <a:rPr lang="en-US" sz="800" dirty="0"/>
              <a:t>After 3-5 minutes, flush drain with boiling water.  </a:t>
            </a:r>
          </a:p>
          <a:p>
            <a:pPr>
              <a:lnSpc>
                <a:spcPct val="80000"/>
              </a:lnSpc>
              <a:spcBef>
                <a:spcPct val="0"/>
              </a:spcBef>
            </a:pPr>
            <a:r>
              <a:rPr lang="en-US" sz="800" dirty="0"/>
              <a:t>Repeat as necessary until drain runs clear.</a:t>
            </a:r>
          </a:p>
          <a:p>
            <a:pPr>
              <a:lnSpc>
                <a:spcPct val="80000"/>
              </a:lnSpc>
              <a:spcBef>
                <a:spcPct val="0"/>
              </a:spcBef>
            </a:pPr>
            <a:r>
              <a:rPr lang="en-US" sz="800" dirty="0"/>
              <a:t> </a:t>
            </a:r>
          </a:p>
          <a:p>
            <a:pPr>
              <a:lnSpc>
                <a:spcPct val="80000"/>
              </a:lnSpc>
              <a:spcBef>
                <a:spcPct val="0"/>
              </a:spcBef>
            </a:pPr>
            <a:r>
              <a:rPr lang="en-US" sz="800" b="1" u="sng" dirty="0"/>
              <a:t>Baking Soda Oven/Microwave Cleaner</a:t>
            </a:r>
            <a:endParaRPr lang="en-US" sz="800" dirty="0"/>
          </a:p>
          <a:p>
            <a:pPr>
              <a:lnSpc>
                <a:spcPct val="80000"/>
              </a:lnSpc>
              <a:spcBef>
                <a:spcPct val="0"/>
              </a:spcBef>
            </a:pPr>
            <a:r>
              <a:rPr lang="en-US" sz="800" dirty="0"/>
              <a:t>Baking soda</a:t>
            </a:r>
          </a:p>
          <a:p>
            <a:pPr>
              <a:lnSpc>
                <a:spcPct val="80000"/>
              </a:lnSpc>
              <a:spcBef>
                <a:spcPct val="0"/>
              </a:spcBef>
            </a:pPr>
            <a:r>
              <a:rPr lang="en-US" sz="800" dirty="0"/>
              <a:t>Water</a:t>
            </a:r>
          </a:p>
          <a:p>
            <a:pPr>
              <a:lnSpc>
                <a:spcPct val="80000"/>
              </a:lnSpc>
              <a:spcBef>
                <a:spcPct val="0"/>
              </a:spcBef>
            </a:pPr>
            <a:r>
              <a:rPr lang="en-US" sz="800" dirty="0"/>
              <a:t>Sprinkle the oven with baking soda after spraying with water.  Let it sit for several hours or overnight; scrape up stains and spills.  Be sure to thoroughly wipe down with hot water.</a:t>
            </a:r>
          </a:p>
          <a:p>
            <a:pPr>
              <a:lnSpc>
                <a:spcPct val="80000"/>
              </a:lnSpc>
              <a:spcBef>
                <a:spcPct val="0"/>
              </a:spcBef>
            </a:pPr>
            <a:r>
              <a:rPr lang="en-US" sz="800" dirty="0"/>
              <a:t> </a:t>
            </a:r>
          </a:p>
          <a:p>
            <a:pPr>
              <a:lnSpc>
                <a:spcPct val="80000"/>
              </a:lnSpc>
              <a:spcBef>
                <a:spcPct val="0"/>
              </a:spcBef>
            </a:pPr>
            <a:r>
              <a:rPr lang="en-US" sz="800" b="1" u="sng" dirty="0"/>
              <a:t>Vinegar or Citrus Oven/Microwave Cleaner</a:t>
            </a:r>
            <a:endParaRPr lang="en-US" sz="800" dirty="0"/>
          </a:p>
          <a:p>
            <a:pPr>
              <a:lnSpc>
                <a:spcPct val="80000"/>
              </a:lnSpc>
              <a:spcBef>
                <a:spcPct val="0"/>
              </a:spcBef>
            </a:pPr>
            <a:r>
              <a:rPr lang="en-US" sz="800" dirty="0"/>
              <a:t>White vinegar OR lemons/oranges</a:t>
            </a:r>
          </a:p>
          <a:p>
            <a:pPr>
              <a:lnSpc>
                <a:spcPct val="80000"/>
              </a:lnSpc>
              <a:spcBef>
                <a:spcPct val="0"/>
              </a:spcBef>
            </a:pPr>
            <a:r>
              <a:rPr lang="en-US" sz="800" dirty="0"/>
              <a:t>Water</a:t>
            </a:r>
          </a:p>
          <a:p>
            <a:pPr>
              <a:lnSpc>
                <a:spcPct val="80000"/>
              </a:lnSpc>
              <a:spcBef>
                <a:spcPct val="0"/>
              </a:spcBef>
            </a:pPr>
            <a:r>
              <a:rPr lang="en-US" sz="800" dirty="0"/>
              <a:t>Fill a shallow pan with about 1 inch of white vinegar and let sit in oven/microwave overnight. In the morning, use the vinegar and hot water to wipe off all grease and grime.</a:t>
            </a:r>
          </a:p>
          <a:p>
            <a:pPr>
              <a:lnSpc>
                <a:spcPct val="80000"/>
              </a:lnSpc>
              <a:spcBef>
                <a:spcPct val="0"/>
              </a:spcBef>
            </a:pPr>
            <a:r>
              <a:rPr lang="en-US" sz="800" dirty="0"/>
              <a:t> </a:t>
            </a:r>
          </a:p>
          <a:p>
            <a:pPr>
              <a:lnSpc>
                <a:spcPct val="80000"/>
              </a:lnSpc>
              <a:spcBef>
                <a:spcPct val="0"/>
              </a:spcBef>
            </a:pPr>
            <a:r>
              <a:rPr lang="en-US" sz="800" dirty="0"/>
              <a:t>If you use cut up lemons/oranges, fill the shallow pan with water and put 2-3 cut up citrus fruit in water.  Set the pan in oven/microwave and heat to boil.  Let sit overnight.  In the morning, wipe down with hot water.</a:t>
            </a:r>
          </a:p>
          <a:p>
            <a:pPr>
              <a:lnSpc>
                <a:spcPct val="80000"/>
              </a:lnSpc>
              <a:spcBef>
                <a:spcPct val="0"/>
              </a:spcBef>
            </a:pPr>
            <a:r>
              <a:rPr lang="en-US" sz="800" dirty="0"/>
              <a:t> </a:t>
            </a:r>
          </a:p>
          <a:p>
            <a:pPr>
              <a:lnSpc>
                <a:spcPct val="80000"/>
              </a:lnSpc>
              <a:spcBef>
                <a:spcPct val="0"/>
              </a:spcBef>
            </a:pPr>
            <a:r>
              <a:rPr lang="en-US" sz="800" b="1" u="sng" dirty="0"/>
              <a:t>Mold and Mildew Treatment</a:t>
            </a:r>
            <a:endParaRPr lang="en-US" sz="800" dirty="0"/>
          </a:p>
          <a:p>
            <a:pPr>
              <a:lnSpc>
                <a:spcPct val="80000"/>
              </a:lnSpc>
              <a:spcBef>
                <a:spcPct val="0"/>
              </a:spcBef>
            </a:pPr>
            <a:r>
              <a:rPr lang="en-US" sz="800" dirty="0"/>
              <a:t>A spray made from one drop of tea tree oil to one cup of water will help clean up most mold and mildew problems.  Keep the solution handy in a spray bottle—it should last for months.</a:t>
            </a:r>
          </a:p>
          <a:p>
            <a:pPr>
              <a:lnSpc>
                <a:spcPct val="80000"/>
              </a:lnSpc>
              <a:spcBef>
                <a:spcPct val="0"/>
              </a:spcBef>
            </a:pPr>
            <a:r>
              <a:rPr lang="en-US" sz="800" dirty="0"/>
              <a:t> </a:t>
            </a:r>
          </a:p>
          <a:p>
            <a:pPr>
              <a:lnSpc>
                <a:spcPct val="80000"/>
              </a:lnSpc>
              <a:spcBef>
                <a:spcPct val="0"/>
              </a:spcBef>
            </a:pPr>
            <a:r>
              <a:rPr lang="en-US" sz="800" dirty="0"/>
              <a:t>A simple vinegar spray (1/2 cup distilled white vinegar to one cup water) is also effective and has a less intense scent.</a:t>
            </a:r>
          </a:p>
          <a:p>
            <a:pPr>
              <a:lnSpc>
                <a:spcPct val="80000"/>
              </a:lnSpc>
              <a:spcBef>
                <a:spcPct val="0"/>
              </a:spcBef>
            </a:pPr>
            <a:r>
              <a:rPr lang="en-US" sz="800" dirty="0"/>
              <a:t> </a:t>
            </a:r>
          </a:p>
          <a:p>
            <a:pPr>
              <a:lnSpc>
                <a:spcPct val="80000"/>
              </a:lnSpc>
              <a:spcBef>
                <a:spcPct val="0"/>
              </a:spcBef>
            </a:pPr>
            <a:r>
              <a:rPr lang="en-US" sz="800" b="1" u="sng" dirty="0"/>
              <a:t>Wall and/or General Heavy Duty Wash</a:t>
            </a:r>
            <a:endParaRPr lang="en-US" sz="800" dirty="0"/>
          </a:p>
          <a:p>
            <a:pPr>
              <a:lnSpc>
                <a:spcPct val="80000"/>
              </a:lnSpc>
              <a:spcBef>
                <a:spcPct val="0"/>
              </a:spcBef>
            </a:pPr>
            <a:r>
              <a:rPr lang="en-US" sz="800" dirty="0"/>
              <a:t>Use washing soda (sodium carbonate) instead of TSP to wash heavily stained walls.  Washing soda is in the same family as baking soda but it is much more caustic/alkaline.  It is available in the laundry section of supermarkets.  For general heavy duty cleaning, mix 2 tablespoons of washing soda with 2 cups of hot water.  Wash dirty areas with a sponge, let dry and rinse.  USE GLOVES as this is a very strong cleaner.</a:t>
            </a:r>
          </a:p>
          <a:p>
            <a:pPr>
              <a:lnSpc>
                <a:spcPct val="80000"/>
              </a:lnSpc>
              <a:spcBef>
                <a:spcPct val="0"/>
              </a:spcBef>
            </a:pPr>
            <a:endParaRPr lang="en-US" sz="800" dirty="0"/>
          </a:p>
          <a:p>
            <a:pPr>
              <a:lnSpc>
                <a:spcPct val="80000"/>
              </a:lnSpc>
              <a:buSzPct val="80000"/>
            </a:pPr>
            <a:r>
              <a:rPr lang="en-US" sz="800" b="1" u="sng" dirty="0"/>
              <a:t>Tub and Sink Cleaner</a:t>
            </a:r>
            <a:endParaRPr lang="en-US" sz="800" dirty="0"/>
          </a:p>
          <a:p>
            <a:pPr>
              <a:lnSpc>
                <a:spcPct val="80000"/>
              </a:lnSpc>
              <a:buSzPct val="80000"/>
            </a:pPr>
            <a:r>
              <a:rPr lang="en-US" sz="800" dirty="0"/>
              <a:t>Use baking soda in place of scouring powder.  Sprinkle baking soda on porcelain fixtures and rub with a wet rag.  Add Castile Soap or Murphy’s Oil Soap to the rag for more cleaning power.  Rinse well with clean water.</a:t>
            </a:r>
          </a:p>
          <a:p>
            <a:pPr>
              <a:lnSpc>
                <a:spcPct val="80000"/>
              </a:lnSpc>
              <a:spcBef>
                <a:spcPct val="0"/>
              </a:spcBef>
            </a:pPr>
            <a:endParaRPr lang="en-US" sz="800" dirty="0"/>
          </a:p>
          <a:p>
            <a:pPr>
              <a:lnSpc>
                <a:spcPct val="80000"/>
              </a:lnSpc>
            </a:pPr>
            <a:r>
              <a:rPr lang="en-US" sz="800" dirty="0"/>
              <a:t>Green Cleaning Recipes courtesy of: City of Seattle </a:t>
            </a:r>
            <a:r>
              <a:rPr lang="en-US" sz="800" dirty="0">
                <a:hlinkClick r:id="rId3" action="ppaction://hlinkfile"/>
              </a:rPr>
              <a:t>SeaGreen Resident Guide for Living Well</a:t>
            </a:r>
            <a:r>
              <a:rPr lang="en-US" sz="800" dirty="0"/>
              <a:t> http://seattle.gov/housing/SeaGreen/residentguide.htm</a:t>
            </a:r>
          </a:p>
        </p:txBody>
      </p:sp>
      <p:sp>
        <p:nvSpPr>
          <p:cNvPr id="4" name="Slide Number Placeholder 3"/>
          <p:cNvSpPr>
            <a:spLocks noGrp="1"/>
          </p:cNvSpPr>
          <p:nvPr>
            <p:ph type="sldNum" sz="quarter" idx="10"/>
          </p:nvPr>
        </p:nvSpPr>
        <p:spPr/>
        <p:txBody>
          <a:bodyPr/>
          <a:lstStyle/>
          <a:p>
            <a:fld id="{62F0EBD8-ED6A-084D-95D9-6DEEE3E1B954}" type="slidenum">
              <a:rPr lang="en-US" smtClean="0"/>
              <a:t>39</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Substitute the</a:t>
            </a:r>
            <a:r>
              <a:rPr lang="en-US" baseline="0" dirty="0"/>
              <a:t> photo with the individual who is “signing” the manual and providing the welcome, this may be the on-site property manager or the organization’s executive director. </a:t>
            </a:r>
          </a:p>
          <a:p>
            <a:pPr marL="171450" indent="-171450">
              <a:buFontTx/>
              <a:buChar char="-"/>
            </a:pPr>
            <a:r>
              <a:rPr lang="en-US" baseline="0" dirty="0"/>
              <a:t>Fill out the information about that individual, including the signature, first and last name, and title</a:t>
            </a:r>
          </a:p>
          <a:p>
            <a:pPr marL="171450" indent="-171450">
              <a:buFontTx/>
              <a:buChar char="-"/>
            </a:pPr>
            <a:r>
              <a:rPr lang="en-US" baseline="0" dirty="0"/>
              <a:t>Insert the organizations logo</a:t>
            </a:r>
          </a:p>
        </p:txBody>
      </p:sp>
      <p:sp>
        <p:nvSpPr>
          <p:cNvPr id="4" name="Slide Number Placeholder 3"/>
          <p:cNvSpPr>
            <a:spLocks noGrp="1"/>
          </p:cNvSpPr>
          <p:nvPr>
            <p:ph type="sldNum" sz="quarter" idx="10"/>
          </p:nvPr>
        </p:nvSpPr>
        <p:spPr/>
        <p:txBody>
          <a:bodyPr/>
          <a:lstStyle/>
          <a:p>
            <a:fld id="{62F0EBD8-ED6A-084D-95D9-6DEEE3E1B954}" type="slidenum">
              <a:rPr lang="en-US" smtClean="0"/>
              <a:t>4</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Review the information here and add or adjust any specifics to pest management you have.</a:t>
            </a:r>
            <a:r>
              <a:rPr lang="en-US" baseline="0" dirty="0"/>
              <a:t>  Most common pest types vary from region to region as well as property to property, so ensure you are providing details as relevant to your building as possible.</a:t>
            </a:r>
          </a:p>
          <a:p>
            <a:pPr marL="171450" indent="-171450">
              <a:buFontTx/>
              <a:buChar char="-"/>
            </a:pPr>
            <a:r>
              <a:rPr lang="en-US" baseline="0" dirty="0"/>
              <a:t>If you prefer for residents to not have a role in pest mitigation at all, make note of that here and remove the section on “the best strategy…” (3</a:t>
            </a:r>
            <a:r>
              <a:rPr lang="en-US" baseline="30000" dirty="0"/>
              <a:t>rd</a:t>
            </a:r>
            <a:r>
              <a:rPr lang="en-US" baseline="0" dirty="0"/>
              <a:t> paragraph).</a:t>
            </a:r>
          </a:p>
          <a:p>
            <a:pPr marL="171450" indent="-171450">
              <a:buFontTx/>
              <a:buChar char="-"/>
            </a:pPr>
            <a:endParaRPr lang="en-US" baseline="0" dirty="0"/>
          </a:p>
          <a:p>
            <a:pPr marL="0" indent="0">
              <a:buFontTx/>
              <a:buNone/>
            </a:pPr>
            <a:r>
              <a:rPr lang="en-US" baseline="0" dirty="0"/>
              <a:t>Consider getting input from:  Property Management, Maintenance, and your organization’s Pest Management Professional if you outsource the work to a vendor.</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40</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Review</a:t>
            </a:r>
            <a:r>
              <a:rPr lang="en-US" baseline="0" dirty="0"/>
              <a:t> the information and a</a:t>
            </a:r>
            <a:r>
              <a:rPr lang="en-US" dirty="0"/>
              <a:t>djust/add/delete as needed. If your</a:t>
            </a:r>
            <a:r>
              <a:rPr lang="en-US" baseline="0" dirty="0"/>
              <a:t> building is a new construction, the information on asbestos and lead will be irrelevant.  </a:t>
            </a:r>
          </a:p>
          <a:p>
            <a:pPr marL="171450" indent="-171450">
              <a:buFontTx/>
              <a:buChar char="-"/>
            </a:pPr>
            <a:r>
              <a:rPr lang="en-US" baseline="0" dirty="0"/>
              <a:t>If there are high radon levels in the building, be sure to let the residents know that it is being properly mitigated.</a:t>
            </a:r>
          </a:p>
          <a:p>
            <a:pPr marL="171450" indent="-171450">
              <a:buFontTx/>
              <a:buChar char="-"/>
            </a:pPr>
            <a:r>
              <a:rPr lang="en-US" baseline="0" dirty="0"/>
              <a:t>If there are additional guidelines you’d like residents to take action around (such as fire, mold, and CO), consider adding it here.</a:t>
            </a:r>
          </a:p>
          <a:p>
            <a:pPr marL="171450" indent="-171450">
              <a:buFontTx/>
              <a:buChar char="-"/>
            </a:pPr>
            <a:endParaRPr lang="en-US" baseline="0" dirty="0"/>
          </a:p>
          <a:p>
            <a:pPr marL="0" indent="0">
              <a:buFontTx/>
              <a:buNone/>
            </a:pPr>
            <a:r>
              <a:rPr lang="en-US" baseline="0" dirty="0"/>
              <a:t>Consider getting input from:  Property Management and Maintenance as well as the Design Team (specifically the Architect)</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41</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a:t>
            </a:r>
            <a:r>
              <a:rPr lang="en-US" baseline="0" dirty="0"/>
              <a:t> this </a:t>
            </a:r>
            <a:r>
              <a:rPr lang="en-US" dirty="0"/>
              <a:t>page</a:t>
            </a:r>
            <a:r>
              <a:rPr lang="en-US" baseline="0" dirty="0"/>
              <a:t>:</a:t>
            </a:r>
          </a:p>
          <a:p>
            <a:r>
              <a:rPr lang="en-US" baseline="0" dirty="0"/>
              <a:t>- If there are any additional guidelines on products that can be used in the home for maintenance (ex: caulks) or aesthetics (ex: paints), include them here.</a:t>
            </a:r>
          </a:p>
          <a:p>
            <a:pPr marL="171450" indent="-171450">
              <a:buFontTx/>
              <a:buChar char="-"/>
            </a:pPr>
            <a:r>
              <a:rPr lang="en-US" dirty="0"/>
              <a:t>If residents are not allowed to utilize</a:t>
            </a:r>
            <a:r>
              <a:rPr lang="en-US" baseline="0" dirty="0"/>
              <a:t> these products in their units, remove slide and note this “rule” in the document under policies or in the lease.</a:t>
            </a:r>
          </a:p>
          <a:p>
            <a:pPr marL="171450" indent="-171450">
              <a:buFontTx/>
              <a:buChar char="-"/>
            </a:pPr>
            <a:endParaRPr lang="en-US" baseline="0" dirty="0"/>
          </a:p>
          <a:p>
            <a:pPr marL="0" indent="0">
              <a:buFontTx/>
              <a:buNone/>
            </a:pPr>
            <a:r>
              <a:rPr lang="en-US" baseline="0" dirty="0"/>
              <a:t>Consider getting input from: Property Management</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42</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43</a:t>
            </a:fld>
            <a:endParaRPr lang="en-US" dirty="0"/>
          </a:p>
        </p:txBody>
      </p:sp>
    </p:spTree>
    <p:extLst>
      <p:ext uri="{BB962C8B-B14F-4D97-AF65-F5344CB8AC3E}">
        <p14:creationId xmlns:p14="http://schemas.microsoft.com/office/powerpoint/2010/main" val="698153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How to use this page: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This slide is intended to be used</a:t>
            </a:r>
            <a:r>
              <a:rPr lang="en-US" baseline="0" dirty="0"/>
              <a:t> as an introduction to potential weather-related emergencies.  Encourage residents to review this information during lease-up and/or at orientation.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Several of the “risks” are location dependent, therefore you’ll want to delete any that do not apply to your region.</a:t>
            </a:r>
            <a:endParaRPr lang="en-US" dirty="0"/>
          </a:p>
          <a:p>
            <a:endParaRPr lang="en-US" dirty="0"/>
          </a:p>
          <a:p>
            <a:r>
              <a:rPr lang="en-US" dirty="0"/>
              <a:t>Consider</a:t>
            </a:r>
            <a:r>
              <a:rPr lang="en-US" baseline="0" dirty="0"/>
              <a:t> getting input from: Property Management and the City’s weather advisory committee on the most recommended emergency action plans.</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44</a:t>
            </a:fld>
            <a:endParaRPr lang="en-US" dirty="0"/>
          </a:p>
        </p:txBody>
      </p:sp>
    </p:spTree>
    <p:extLst>
      <p:ext uri="{BB962C8B-B14F-4D97-AF65-F5344CB8AC3E}">
        <p14:creationId xmlns:p14="http://schemas.microsoft.com/office/powerpoint/2010/main" val="2308470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The intent of the slides is to briefly</a:t>
            </a:r>
            <a:r>
              <a:rPr lang="en-US" baseline="0" dirty="0"/>
              <a:t> outline any recommendations or guidelines regarding exterior site maintenance.  Much of this information may overlap with what is outlined in residents’ lease; with that in mind, this can be seen as a quick go-to reference or can be deleted if this overlap is not desired by management.</a:t>
            </a:r>
          </a:p>
          <a:p>
            <a:pPr marL="171450" indent="-171450">
              <a:buFontTx/>
              <a:buChar char="-"/>
            </a:pPr>
            <a:r>
              <a:rPr lang="en-US" baseline="0" dirty="0"/>
              <a:t>Review the information, and add/delete/change any information as it relates to your property.</a:t>
            </a:r>
          </a:p>
          <a:p>
            <a:pPr marL="171450" indent="-171450">
              <a:buFontTx/>
              <a:buChar char="-"/>
            </a:pPr>
            <a:endParaRPr lang="en-US" baseline="0" dirty="0"/>
          </a:p>
          <a:p>
            <a:pPr marL="0" indent="0">
              <a:buFontTx/>
              <a:buNone/>
            </a:pPr>
            <a:r>
              <a:rPr lang="en-US" baseline="0" dirty="0"/>
              <a:t>Consider getting input from:  Property Management and Maintenance</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45</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a:t>
            </a:r>
            <a:r>
              <a:rPr lang="en-US" baseline="0" dirty="0"/>
              <a:t> use this </a:t>
            </a:r>
            <a:r>
              <a:rPr lang="en-US" dirty="0"/>
              <a:t>page</a:t>
            </a:r>
            <a:r>
              <a:rPr lang="en-US" baseline="0" dirty="0"/>
              <a:t>:</a:t>
            </a:r>
          </a:p>
          <a:p>
            <a:pPr marL="171450" indent="-171450">
              <a:buFontTx/>
              <a:buChar char="-"/>
            </a:pPr>
            <a:r>
              <a:rPr lang="en-US" baseline="0" dirty="0"/>
              <a:t>This slide is intended to give residents a high-level over view of those up-keep/cleaning items that they are responsible for, but don’t take place on a regular/weekly basis.  </a:t>
            </a:r>
          </a:p>
          <a:p>
            <a:pPr marL="171450" indent="-171450">
              <a:buFontTx/>
              <a:buChar char="-"/>
            </a:pPr>
            <a:r>
              <a:rPr lang="en-US" baseline="0" dirty="0"/>
              <a:t>If any of the items listed here should be handled by management instead of the resident, delete that task.  If there are other tasks you find more important or more relevant, you can replace or delete as needed.</a:t>
            </a:r>
          </a:p>
          <a:p>
            <a:pPr marL="171450" indent="-171450">
              <a:buFontTx/>
              <a:buChar char="-"/>
            </a:pPr>
            <a:endParaRPr lang="en-US" baseline="0" dirty="0"/>
          </a:p>
          <a:p>
            <a:pPr marL="0" indent="0">
              <a:buFontTx/>
              <a:buNone/>
            </a:pPr>
            <a:r>
              <a:rPr lang="en-US" baseline="0" dirty="0"/>
              <a:t>Consider getting input from:  Maintenance and Property Management</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46</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a:t>
            </a:r>
            <a:r>
              <a:rPr lang="en-US" baseline="0" dirty="0"/>
              <a:t> use this </a:t>
            </a:r>
            <a:r>
              <a:rPr lang="en-US" dirty="0"/>
              <a:t>page</a:t>
            </a:r>
            <a:r>
              <a:rPr lang="en-US" baseline="0" dirty="0"/>
              <a:t>:</a:t>
            </a:r>
          </a:p>
          <a:p>
            <a:pPr marL="171450" indent="-171450">
              <a:buFontTx/>
              <a:buChar char="-"/>
            </a:pPr>
            <a:r>
              <a:rPr lang="en-US" baseline="0" dirty="0"/>
              <a:t>This slide is intended to give residents a list of those item they should contact management immediately for as they pose a health or safety risk.</a:t>
            </a:r>
          </a:p>
          <a:p>
            <a:pPr marL="171450" indent="-171450">
              <a:buFontTx/>
              <a:buChar char="-"/>
            </a:pPr>
            <a:r>
              <a:rPr lang="en-US" baseline="0" dirty="0"/>
              <a:t>Review the bulleted points, and add/change/delete as needed.</a:t>
            </a:r>
          </a:p>
          <a:p>
            <a:pPr marL="171450" indent="-171450">
              <a:buFontTx/>
              <a:buChar char="-"/>
            </a:pPr>
            <a:r>
              <a:rPr lang="en-US" baseline="0" dirty="0"/>
              <a:t>Insert the recommended phone numbers in the yellow box as they refer to the concern/comment.</a:t>
            </a:r>
          </a:p>
          <a:p>
            <a:pPr marL="171450" indent="-171450">
              <a:buFontTx/>
              <a:buChar char="-"/>
            </a:pPr>
            <a:endParaRPr lang="en-US" baseline="0" dirty="0"/>
          </a:p>
          <a:p>
            <a:pPr marL="0" indent="0">
              <a:buFontTx/>
              <a:buNone/>
            </a:pPr>
            <a:r>
              <a:rPr lang="en-US" baseline="0" dirty="0"/>
              <a:t>Consider getting input from:  Maintenance and Property Management</a:t>
            </a:r>
            <a:endParaRPr lang="en-US" dirty="0"/>
          </a:p>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47</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Provide</a:t>
            </a:r>
            <a:r>
              <a:rPr lang="en-US" baseline="0" dirty="0"/>
              <a:t> information on</a:t>
            </a:r>
            <a:r>
              <a:rPr lang="en-US" dirty="0"/>
              <a:t> where the system turn</a:t>
            </a:r>
            <a:r>
              <a:rPr lang="en-US" baseline="0" dirty="0"/>
              <a:t> offs are for each of the items mentioned in the slide.</a:t>
            </a:r>
          </a:p>
          <a:p>
            <a:pPr marL="171450" indent="-171450">
              <a:buFontTx/>
              <a:buChar char="-"/>
            </a:pPr>
            <a:r>
              <a:rPr lang="en-US" baseline="0" dirty="0"/>
              <a:t>If there are other system turn-offs that you would like residents to be aware of, you can add them here.</a:t>
            </a:r>
          </a:p>
          <a:p>
            <a:pPr marL="171450" indent="-171450">
              <a:buFontTx/>
              <a:buChar char="-"/>
            </a:pPr>
            <a:endParaRPr lang="en-US" baseline="0" dirty="0"/>
          </a:p>
          <a:p>
            <a:pPr marL="0" indent="0">
              <a:buFontTx/>
              <a:buNone/>
            </a:pPr>
            <a:r>
              <a:rPr lang="en-US" baseline="0" dirty="0"/>
              <a:t>Consider getting input from:  Maintenance and the Design Team (specifically the MEP)</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48</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The intent of the slides is to briefly</a:t>
            </a:r>
            <a:r>
              <a:rPr lang="en-US" baseline="0" dirty="0"/>
              <a:t> outline any recommendations or guidelines regarding property policies.  Much of this information may overlap with what is outlined in residents’ lease; with that in mind, this can be seen as a quick go-to reference or can be deleted if this overlap is not desired by management.</a:t>
            </a:r>
          </a:p>
          <a:p>
            <a:pPr marL="171450" indent="-171450">
              <a:buFontTx/>
              <a:buChar char="-"/>
            </a:pPr>
            <a:r>
              <a:rPr lang="en-US" baseline="0" dirty="0"/>
              <a:t>Review the information, and add/delete/change any information as it relates to your property.  </a:t>
            </a:r>
          </a:p>
          <a:p>
            <a:pPr marL="171450" indent="-171450">
              <a:buFontTx/>
              <a:buChar char="-"/>
            </a:pPr>
            <a:r>
              <a:rPr lang="en-US" baseline="0" dirty="0"/>
              <a:t>If you have a lot of families with young children on the property as well as a surface parking lot, consider posting signage of speed limits and including speed limit language in this document.</a:t>
            </a:r>
          </a:p>
          <a:p>
            <a:pPr marL="171450" indent="-171450">
              <a:buFontTx/>
              <a:buChar char="-"/>
            </a:pPr>
            <a:endParaRPr lang="en-US" baseline="0" dirty="0"/>
          </a:p>
          <a:p>
            <a:pPr marL="0" indent="0">
              <a:buFontTx/>
              <a:buNone/>
            </a:pPr>
            <a:r>
              <a:rPr lang="en-US" baseline="0" dirty="0"/>
              <a:t>Consider getting input from:  Property Management and Maintenance</a:t>
            </a:r>
            <a:endParaRPr lang="en-US" dirty="0"/>
          </a:p>
          <a:p>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49</a:t>
            </a:fld>
            <a:endParaRPr lang="en-US" dirty="0"/>
          </a:p>
        </p:txBody>
      </p:sp>
    </p:spTree>
    <p:extLst>
      <p:ext uri="{BB962C8B-B14F-4D97-AF65-F5344CB8AC3E}">
        <p14:creationId xmlns:p14="http://schemas.microsoft.com/office/powerpoint/2010/main" val="188011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to use this </a:t>
            </a:r>
            <a:r>
              <a:rPr lang="en-US" dirty="0"/>
              <a:t>page</a:t>
            </a:r>
            <a:r>
              <a:rPr lang="en-US" baseline="0" dirty="0"/>
              <a:t>:</a:t>
            </a:r>
          </a:p>
          <a:p>
            <a:pPr marL="171450" indent="-171450">
              <a:buFontTx/>
              <a:buChar char="-"/>
            </a:pPr>
            <a:r>
              <a:rPr lang="en-US" baseline="0" dirty="0"/>
              <a:t>No adjustment is needed</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62F0EBD8-ED6A-084D-95D9-6DEEE3E1B954}" type="slidenum">
              <a:rPr lang="en-US" smtClean="0"/>
              <a:t>5</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pPr marL="171450" indent="-171450">
              <a:buFontTx/>
              <a:buChar char="-"/>
            </a:pPr>
            <a:r>
              <a:rPr lang="en-US" dirty="0"/>
              <a:t>Update the map for specific building/complex</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Consider including on the map the location of fire alarms, fire extinguishers, and senior designated waiting areas if in a mid/high rise.</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map is duplicated from the one in the beginning of the manual so that residents can quickly reference it when needed and not have to rifle through the pages.</a:t>
            </a:r>
          </a:p>
          <a:p>
            <a:pPr marL="171450" indent="-171450">
              <a:buFontTx/>
              <a:buChar char="-"/>
            </a:pPr>
            <a:endParaRPr lang="en-US" dirty="0"/>
          </a:p>
          <a:p>
            <a:endParaRPr lang="en-US" baseline="0" dirty="0"/>
          </a:p>
        </p:txBody>
      </p:sp>
      <p:sp>
        <p:nvSpPr>
          <p:cNvPr id="4" name="Slide Number Placeholder 3"/>
          <p:cNvSpPr>
            <a:spLocks noGrp="1"/>
          </p:cNvSpPr>
          <p:nvPr>
            <p:ph type="sldNum" sz="quarter" idx="10"/>
          </p:nvPr>
        </p:nvSpPr>
        <p:spPr/>
        <p:txBody>
          <a:bodyPr/>
          <a:lstStyle/>
          <a:p>
            <a:fld id="{62F0EBD8-ED6A-084D-95D9-6DEEE3E1B954}" type="slidenum">
              <a:rPr lang="en-US" smtClean="0"/>
              <a:t>50</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  </a:t>
            </a:r>
          </a:p>
          <a:p>
            <a:pPr marL="171450" indent="-171450">
              <a:buFontTx/>
              <a:buChar char="-"/>
            </a:pPr>
            <a:r>
              <a:rPr lang="en-US" baseline="0" dirty="0"/>
              <a:t>Include the spreadsheet from the online portal of the optional and mandatory criteria that is available for export in the online portal</a:t>
            </a:r>
          </a:p>
        </p:txBody>
      </p:sp>
      <p:sp>
        <p:nvSpPr>
          <p:cNvPr id="4" name="Slide Number Placeholder 3"/>
          <p:cNvSpPr>
            <a:spLocks noGrp="1"/>
          </p:cNvSpPr>
          <p:nvPr>
            <p:ph type="sldNum" sz="quarter" idx="10"/>
          </p:nvPr>
        </p:nvSpPr>
        <p:spPr/>
        <p:txBody>
          <a:bodyPr/>
          <a:lstStyle/>
          <a:p>
            <a:fld id="{62F0EBD8-ED6A-084D-95D9-6DEEE3E1B954}" type="slidenum">
              <a:rPr lang="en-US" smtClean="0"/>
              <a:t>6</a:t>
            </a:fld>
            <a:endParaRPr lang="en-US" dirty="0"/>
          </a:p>
        </p:txBody>
      </p:sp>
    </p:spTree>
    <p:extLst>
      <p:ext uri="{BB962C8B-B14F-4D97-AF65-F5344CB8AC3E}">
        <p14:creationId xmlns:p14="http://schemas.microsoft.com/office/powerpoint/2010/main" val="2652712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to use this </a:t>
            </a:r>
            <a:r>
              <a:rPr lang="en-US" dirty="0"/>
              <a:t>page</a:t>
            </a:r>
            <a:r>
              <a:rPr lang="en-US" baseline="0" dirty="0"/>
              <a:t>:</a:t>
            </a:r>
          </a:p>
          <a:p>
            <a:pPr marL="171450" indent="-171450">
              <a:buFontTx/>
              <a:buChar char="-"/>
            </a:pPr>
            <a:r>
              <a:rPr lang="en-US" baseline="0" dirty="0"/>
              <a:t>No adjustment is needed, but you may want to add or take away bullet points as they resonate with your residents.</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62F0EBD8-ED6A-084D-95D9-6DEEE3E1B954}" type="slidenum">
              <a:rPr lang="en-US" smtClean="0"/>
              <a:t>7</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to use this </a:t>
            </a:r>
            <a:r>
              <a:rPr lang="en-US" dirty="0"/>
              <a:t>page</a:t>
            </a:r>
            <a:r>
              <a:rPr lang="en-US" baseline="0" dirty="0"/>
              <a:t>:</a:t>
            </a:r>
          </a:p>
          <a:p>
            <a:pPr marL="171450" indent="-171450">
              <a:buFontTx/>
              <a:buChar char="-"/>
            </a:pPr>
            <a:r>
              <a:rPr lang="en-US" baseline="0" dirty="0"/>
              <a:t>You may swap out the photo with an actual exterior shot from your home or building if desired. Only replace the photo if you have a high quality, high resolution image.  Otherwise, this image can remain.</a:t>
            </a:r>
          </a:p>
          <a:p>
            <a:pPr marL="171450" indent="-171450">
              <a:buFontTx/>
              <a:buChar char="-"/>
            </a:pPr>
            <a:r>
              <a:rPr lang="en-US" baseline="0" dirty="0"/>
              <a:t>You may also change and/or add other building highlights here, such as:  LEED ND neighborhood certification, PV or Solar Hot Water system, recycled or regional materials, support for local economy, etc…</a:t>
            </a:r>
            <a:endParaRPr lang="en-US" dirty="0"/>
          </a:p>
        </p:txBody>
      </p:sp>
      <p:sp>
        <p:nvSpPr>
          <p:cNvPr id="4" name="Slide Number Placeholder 3"/>
          <p:cNvSpPr>
            <a:spLocks noGrp="1"/>
          </p:cNvSpPr>
          <p:nvPr>
            <p:ph type="sldNum" sz="quarter" idx="10"/>
          </p:nvPr>
        </p:nvSpPr>
        <p:spPr/>
        <p:txBody>
          <a:bodyPr/>
          <a:lstStyle/>
          <a:p>
            <a:fld id="{62F0EBD8-ED6A-084D-95D9-6DEEE3E1B954}" type="slidenum">
              <a:rPr lang="en-US" smtClean="0"/>
              <a:t>8</a:t>
            </a:fld>
            <a:endParaRPr lang="en-US" dirty="0"/>
          </a:p>
        </p:txBody>
      </p:sp>
    </p:spTree>
    <p:extLst>
      <p:ext uri="{BB962C8B-B14F-4D97-AF65-F5344CB8AC3E}">
        <p14:creationId xmlns:p14="http://schemas.microsoft.com/office/powerpoint/2010/main" val="3224763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use this page:</a:t>
            </a:r>
          </a:p>
          <a:p>
            <a:r>
              <a:rPr lang="en-US" dirty="0"/>
              <a:t>- No adjustment needed</a:t>
            </a:r>
          </a:p>
        </p:txBody>
      </p:sp>
      <p:sp>
        <p:nvSpPr>
          <p:cNvPr id="4" name="Slide Number Placeholder 3"/>
          <p:cNvSpPr>
            <a:spLocks noGrp="1"/>
          </p:cNvSpPr>
          <p:nvPr>
            <p:ph type="sldNum" sz="quarter" idx="10"/>
          </p:nvPr>
        </p:nvSpPr>
        <p:spPr/>
        <p:txBody>
          <a:bodyPr/>
          <a:lstStyle/>
          <a:p>
            <a:fld id="{62F0EBD8-ED6A-084D-95D9-6DEEE3E1B954}" type="slidenum">
              <a:rPr lang="en-US" smtClean="0"/>
              <a:t>9</a:t>
            </a:fld>
            <a:endParaRPr lang="en-US" dirty="0"/>
          </a:p>
        </p:txBody>
      </p:sp>
    </p:spTree>
    <p:extLst>
      <p:ext uri="{BB962C8B-B14F-4D97-AF65-F5344CB8AC3E}">
        <p14:creationId xmlns:p14="http://schemas.microsoft.com/office/powerpoint/2010/main" val="292527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lvl1pPr>
              <a:defRPr>
                <a:latin typeface="+mj-lt"/>
                <a:cs typeface="Verdana"/>
              </a:defRPr>
            </a:lvl1pPr>
          </a:lstStyle>
          <a:p>
            <a:r>
              <a:rPr lang="en-US" dirty="0"/>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b="0" i="0">
                <a:solidFill>
                  <a:schemeClr val="tx1">
                    <a:tint val="75000"/>
                  </a:schemeClr>
                </a:solidFill>
                <a:latin typeface="+mn-lt"/>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701751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59765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362805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128675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281707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198100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2248899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233449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1835283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252307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9F9A19-3AE3-E141-A55F-A3352D0A218C}" type="datetimeFigureOut">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F848A8-479D-024F-A640-2927B31FFC7A}" type="slidenum">
              <a:rPr lang="en-US" smtClean="0"/>
              <a:t>‹#›</a:t>
            </a:fld>
            <a:endParaRPr lang="en-US" dirty="0"/>
          </a:p>
        </p:txBody>
      </p:sp>
    </p:spTree>
    <p:extLst>
      <p:ext uri="{BB962C8B-B14F-4D97-AF65-F5344CB8AC3E}">
        <p14:creationId xmlns:p14="http://schemas.microsoft.com/office/powerpoint/2010/main" val="3510879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939F9A19-3AE3-E141-A55F-A3352D0A218C}" type="datetimeFigureOut">
              <a:rPr lang="en-US" smtClean="0"/>
              <a:t>3/31/2020</a:t>
            </a:fld>
            <a:endParaRPr lang="en-US"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27F848A8-479D-024F-A640-2927B31FFC7A}" type="slidenum">
              <a:rPr lang="en-US" smtClean="0"/>
              <a:t>‹#›</a:t>
            </a:fld>
            <a:endParaRPr lang="en-US" dirty="0"/>
          </a:p>
        </p:txBody>
      </p:sp>
    </p:spTree>
    <p:extLst>
      <p:ext uri="{BB962C8B-B14F-4D97-AF65-F5344CB8AC3E}">
        <p14:creationId xmlns:p14="http://schemas.microsoft.com/office/powerpoint/2010/main" val="2018446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Verdan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1.emf"/><Relationship Id="rId7"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0.emf"/><Relationship Id="rId9"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0.emf"/><Relationship Id="rId7"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5.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0.emf"/><Relationship Id="rId7"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7.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8.jpg"/><Relationship Id="rId7"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0.emf"/><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0.emf"/><Relationship Id="rId7"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9.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emf"/><Relationship Id="rId7"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26.png"/><Relationship Id="rId4" Type="http://schemas.openxmlformats.org/officeDocument/2006/relationships/image" Target="../media/image8.emf"/><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2.emf"/><Relationship Id="rId7" Type="http://schemas.openxmlformats.org/officeDocument/2006/relationships/image" Target="../media/image36.emf"/><Relationship Id="rId12"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emf"/><Relationship Id="rId11" Type="http://schemas.openxmlformats.org/officeDocument/2006/relationships/image" Target="../media/image10.emf"/><Relationship Id="rId5" Type="http://schemas.openxmlformats.org/officeDocument/2006/relationships/image" Target="../media/image34.emf"/><Relationship Id="rId10" Type="http://schemas.openxmlformats.org/officeDocument/2006/relationships/image" Target="../media/image9.emf"/><Relationship Id="rId4" Type="http://schemas.openxmlformats.org/officeDocument/2006/relationships/image" Target="../media/image33.emf"/><Relationship Id="rId9"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0.emf"/><Relationship Id="rId7" Type="http://schemas.openxmlformats.org/officeDocument/2006/relationships/image" Target="../media/image9.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42.emf"/><Relationship Id="rId4" Type="http://schemas.openxmlformats.org/officeDocument/2006/relationships/image" Target="../media/image41.emf"/><Relationship Id="rId9" Type="http://schemas.openxmlformats.org/officeDocument/2006/relationships/image" Target="../media/image11.emf"/></Relationships>
</file>

<file path=ppt/slides/_rels/slide2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3.jpg"/><Relationship Id="rId7" Type="http://schemas.openxmlformats.org/officeDocument/2006/relationships/image" Target="../media/image9.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45.jpeg"/><Relationship Id="rId4" Type="http://schemas.openxmlformats.org/officeDocument/2006/relationships/image" Target="../media/image44.emf"/><Relationship Id="rId9" Type="http://schemas.openxmlformats.org/officeDocument/2006/relationships/image" Target="../media/image11.emf"/></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1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1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11.emf"/><Relationship Id="rId3" Type="http://schemas.openxmlformats.org/officeDocument/2006/relationships/image" Target="../media/image48.emf"/><Relationship Id="rId7" Type="http://schemas.openxmlformats.org/officeDocument/2006/relationships/image" Target="../media/image51.emf"/><Relationship Id="rId12" Type="http://schemas.openxmlformats.org/officeDocument/2006/relationships/image" Target="../media/image10.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9.emf"/><Relationship Id="rId5" Type="http://schemas.openxmlformats.org/officeDocument/2006/relationships/image" Target="../media/image41.emf"/><Relationship Id="rId10" Type="http://schemas.openxmlformats.org/officeDocument/2006/relationships/image" Target="../media/image8.emf"/><Relationship Id="rId4" Type="http://schemas.openxmlformats.org/officeDocument/2006/relationships/image" Target="../media/image49.emf"/><Relationship Id="rId9" Type="http://schemas.openxmlformats.org/officeDocument/2006/relationships/image" Target="../media/image53.emf"/></Relationships>
</file>

<file path=ppt/slides/_rels/slide2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41.emf"/><Relationship Id="rId7" Type="http://schemas.openxmlformats.org/officeDocument/2006/relationships/image" Target="../media/image9.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42.emf"/><Relationship Id="rId4" Type="http://schemas.openxmlformats.org/officeDocument/2006/relationships/image" Target="../media/image40.emf"/><Relationship Id="rId9" Type="http://schemas.openxmlformats.org/officeDocument/2006/relationships/image" Target="../media/image11.emf"/></Relationships>
</file>

<file path=ppt/slides/_rels/slide2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54.emf"/><Relationship Id="rId7" Type="http://schemas.openxmlformats.org/officeDocument/2006/relationships/image" Target="../media/image57.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11.emf"/><Relationship Id="rId5" Type="http://schemas.openxmlformats.org/officeDocument/2006/relationships/image" Target="../media/image56.emf"/><Relationship Id="rId10" Type="http://schemas.openxmlformats.org/officeDocument/2006/relationships/image" Target="../media/image10.emf"/><Relationship Id="rId4" Type="http://schemas.openxmlformats.org/officeDocument/2006/relationships/image" Target="../media/image55.emf"/><Relationship Id="rId9" Type="http://schemas.openxmlformats.org/officeDocument/2006/relationships/image" Target="../media/image9.emf"/></Relationships>
</file>

<file path=ppt/slides/_rels/slide29.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11.emf"/><Relationship Id="rId3" Type="http://schemas.openxmlformats.org/officeDocument/2006/relationships/image" Target="../media/image58.emf"/><Relationship Id="rId7" Type="http://schemas.openxmlformats.org/officeDocument/2006/relationships/image" Target="../media/image60.emf"/><Relationship Id="rId12" Type="http://schemas.openxmlformats.org/officeDocument/2006/relationships/image" Target="../media/image10.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emf"/><Relationship Id="rId11" Type="http://schemas.openxmlformats.org/officeDocument/2006/relationships/image" Target="../media/image9.emf"/><Relationship Id="rId5" Type="http://schemas.openxmlformats.org/officeDocument/2006/relationships/image" Target="../media/image54.emf"/><Relationship Id="rId10" Type="http://schemas.openxmlformats.org/officeDocument/2006/relationships/image" Target="../media/image8.emf"/><Relationship Id="rId4" Type="http://schemas.openxmlformats.org/officeDocument/2006/relationships/image" Target="../media/image41.emf"/><Relationship Id="rId9" Type="http://schemas.openxmlformats.org/officeDocument/2006/relationships/image" Target="../media/image42.emf"/></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1.emf"/><Relationship Id="rId7" Type="http://schemas.openxmlformats.org/officeDocument/2006/relationships/image" Target="../media/image8.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44.emf"/><Relationship Id="rId10" Type="http://schemas.openxmlformats.org/officeDocument/2006/relationships/image" Target="../media/image11.emf"/><Relationship Id="rId4" Type="http://schemas.openxmlformats.org/officeDocument/2006/relationships/image" Target="../media/image41.emf"/><Relationship Id="rId9" Type="http://schemas.openxmlformats.org/officeDocument/2006/relationships/image" Target="../media/image10.emf"/></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11.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32.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10.emf"/><Relationship Id="rId3" Type="http://schemas.openxmlformats.org/officeDocument/2006/relationships/image" Target="../media/image64.emf"/><Relationship Id="rId7" Type="http://schemas.openxmlformats.org/officeDocument/2006/relationships/image" Target="../media/image68.emf"/><Relationship Id="rId12" Type="http://schemas.openxmlformats.org/officeDocument/2006/relationships/image" Target="../media/image9.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7.emf"/><Relationship Id="rId11" Type="http://schemas.openxmlformats.org/officeDocument/2006/relationships/image" Target="../media/image8.emf"/><Relationship Id="rId5" Type="http://schemas.openxmlformats.org/officeDocument/2006/relationships/image" Target="../media/image66.emf"/><Relationship Id="rId10" Type="http://schemas.openxmlformats.org/officeDocument/2006/relationships/image" Target="../media/image70.emf"/><Relationship Id="rId4" Type="http://schemas.openxmlformats.org/officeDocument/2006/relationships/image" Target="../media/image65.emf"/><Relationship Id="rId9" Type="http://schemas.openxmlformats.org/officeDocument/2006/relationships/image" Target="../media/image41.emf"/><Relationship Id="rId14" Type="http://schemas.openxmlformats.org/officeDocument/2006/relationships/image" Target="../media/image11.emf"/></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3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73.emf"/><Relationship Id="rId7" Type="http://schemas.openxmlformats.org/officeDocument/2006/relationships/image" Target="../media/image8.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10" Type="http://schemas.openxmlformats.org/officeDocument/2006/relationships/image" Target="../media/image11.emf"/><Relationship Id="rId4" Type="http://schemas.openxmlformats.org/officeDocument/2006/relationships/image" Target="../media/image74.emf"/><Relationship Id="rId9" Type="http://schemas.openxmlformats.org/officeDocument/2006/relationships/image" Target="../media/image10.emf"/></Relationships>
</file>

<file path=ppt/slides/_rels/slide35.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7.emf"/><Relationship Id="rId7" Type="http://schemas.openxmlformats.org/officeDocument/2006/relationships/image" Target="../media/image80.emf"/><Relationship Id="rId12" Type="http://schemas.openxmlformats.org/officeDocument/2006/relationships/image" Target="../media/image11.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9.emf"/><Relationship Id="rId11" Type="http://schemas.openxmlformats.org/officeDocument/2006/relationships/image" Target="../media/image10.emf"/><Relationship Id="rId5" Type="http://schemas.openxmlformats.org/officeDocument/2006/relationships/image" Target="../media/image74.emf"/><Relationship Id="rId10" Type="http://schemas.openxmlformats.org/officeDocument/2006/relationships/image" Target="../media/image9.emf"/><Relationship Id="rId4" Type="http://schemas.openxmlformats.org/officeDocument/2006/relationships/image" Target="../media/image78.emf"/><Relationship Id="rId9" Type="http://schemas.openxmlformats.org/officeDocument/2006/relationships/image" Target="../media/image8.emf"/></Relationships>
</file>

<file path=ppt/slides/_rels/slide36.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8.emf"/><Relationship Id="rId3" Type="http://schemas.openxmlformats.org/officeDocument/2006/relationships/image" Target="../media/image82.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notesSlide" Target="../notesSlides/notesSlide36.xml"/><Relationship Id="rId16"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74.emf"/><Relationship Id="rId15" Type="http://schemas.openxmlformats.org/officeDocument/2006/relationships/image" Target="../media/image10.emf"/><Relationship Id="rId10" Type="http://schemas.openxmlformats.org/officeDocument/2006/relationships/image" Target="../media/image88.jpeg"/><Relationship Id="rId4" Type="http://schemas.openxmlformats.org/officeDocument/2006/relationships/image" Target="../media/image83.jpeg"/><Relationship Id="rId9" Type="http://schemas.openxmlformats.org/officeDocument/2006/relationships/image" Target="../media/image87.jpeg"/><Relationship Id="rId14" Type="http://schemas.openxmlformats.org/officeDocument/2006/relationships/image" Target="../media/image9.emf"/></Relationships>
</file>

<file path=ppt/slides/_rels/slide3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91.emf"/><Relationship Id="rId7" Type="http://schemas.openxmlformats.org/officeDocument/2006/relationships/image" Target="../media/image9.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42.emf"/><Relationship Id="rId4" Type="http://schemas.openxmlformats.org/officeDocument/2006/relationships/image" Target="../media/image74.emf"/><Relationship Id="rId9" Type="http://schemas.openxmlformats.org/officeDocument/2006/relationships/image" Target="../media/image11.emf"/></Relationships>
</file>

<file path=ppt/slides/_rels/slide3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74.emf"/><Relationship Id="rId7" Type="http://schemas.openxmlformats.org/officeDocument/2006/relationships/image" Target="../media/image10.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5.emf"/></Relationships>
</file>

<file path=ppt/slides/_rels/slide3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91.emf"/><Relationship Id="rId7" Type="http://schemas.openxmlformats.org/officeDocument/2006/relationships/image" Target="../media/image9.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92.emf"/><Relationship Id="rId4" Type="http://schemas.openxmlformats.org/officeDocument/2006/relationships/image" Target="../media/image74.emf"/><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11.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1.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11.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74.emf"/><Relationship Id="rId7" Type="http://schemas.openxmlformats.org/officeDocument/2006/relationships/image" Target="../media/image9.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94.emf"/><Relationship Id="rId4" Type="http://schemas.openxmlformats.org/officeDocument/2006/relationships/image" Target="../media/image75.emf"/><Relationship Id="rId9" Type="http://schemas.openxmlformats.org/officeDocument/2006/relationships/image" Target="../media/image11.emf"/></Relationships>
</file>

<file path=ppt/slides/_rels/slide4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44.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1.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5.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1.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6.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1.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98.emf"/><Relationship Id="rId7" Type="http://schemas.openxmlformats.org/officeDocument/2006/relationships/image" Target="../media/image10.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97.emf"/></Relationships>
</file>

<file path=ppt/slides/_rels/slide48.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1.em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49.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1.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hyperlink" Target="http://www.enterprisecommunity.org/green" TargetMode="External"/><Relationship Id="rId7"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97.emf"/><Relationship Id="rId7" Type="http://schemas.openxmlformats.org/officeDocument/2006/relationships/image" Target="../media/image10.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5.emf"/><Relationship Id="rId7"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67963" y="0"/>
            <a:ext cx="6045862" cy="3215188"/>
          </a:xfrm>
          <a:prstGeom prst="rect">
            <a:avLst/>
          </a:prstGeom>
        </p:spPr>
      </p:pic>
      <p:sp>
        <p:nvSpPr>
          <p:cNvPr id="2" name="Title 1"/>
          <p:cNvSpPr>
            <a:spLocks noGrp="1"/>
          </p:cNvSpPr>
          <p:nvPr>
            <p:ph type="ctrTitle"/>
          </p:nvPr>
        </p:nvSpPr>
        <p:spPr>
          <a:xfrm>
            <a:off x="722470" y="3134233"/>
            <a:ext cx="3174493" cy="1296853"/>
          </a:xfrm>
        </p:spPr>
        <p:txBody>
          <a:bodyPr>
            <a:normAutofit/>
          </a:bodyPr>
          <a:lstStyle/>
          <a:p>
            <a:pPr algn="l"/>
            <a:r>
              <a:rPr lang="en-US" sz="3200" b="1" dirty="0">
                <a:solidFill>
                  <a:srgbClr val="26485C"/>
                </a:solidFill>
                <a:latin typeface="+mj-lt"/>
              </a:rPr>
              <a:t>YOUR GREEN &amp; HEALTHY HOME</a:t>
            </a:r>
          </a:p>
        </p:txBody>
      </p:sp>
      <p:pic>
        <p:nvPicPr>
          <p:cNvPr id="8" name="Picture 7"/>
          <p:cNvPicPr>
            <a:picLocks noChangeAspect="1"/>
          </p:cNvPicPr>
          <p:nvPr/>
        </p:nvPicPr>
        <p:blipFill>
          <a:blip r:embed="rId4"/>
          <a:stretch>
            <a:fillRect/>
          </a:stretch>
        </p:blipFill>
        <p:spPr>
          <a:xfrm>
            <a:off x="-12579" y="6345621"/>
            <a:ext cx="6858000" cy="2798379"/>
          </a:xfrm>
          <a:prstGeom prst="rect">
            <a:avLst/>
          </a:prstGeom>
        </p:spPr>
      </p:pic>
      <p:sp>
        <p:nvSpPr>
          <p:cNvPr id="3" name="Subtitle 2"/>
          <p:cNvSpPr>
            <a:spLocks noGrp="1"/>
          </p:cNvSpPr>
          <p:nvPr>
            <p:ph type="subTitle" idx="1"/>
          </p:nvPr>
        </p:nvSpPr>
        <p:spPr>
          <a:xfrm>
            <a:off x="722469" y="4562454"/>
            <a:ext cx="3174494" cy="1393461"/>
          </a:xfrm>
        </p:spPr>
        <p:txBody>
          <a:bodyPr>
            <a:normAutofit fontScale="92500" lnSpcReduction="10000"/>
          </a:bodyPr>
          <a:lstStyle/>
          <a:p>
            <a:pPr algn="l"/>
            <a:r>
              <a:rPr lang="en-US" sz="2400" dirty="0">
                <a:solidFill>
                  <a:srgbClr val="26485C"/>
                </a:solidFill>
              </a:rPr>
              <a:t>Our r</a:t>
            </a:r>
            <a:r>
              <a:rPr lang="en-US" sz="2400" dirty="0">
                <a:solidFill>
                  <a:srgbClr val="26485C"/>
                </a:solidFill>
                <a:latin typeface="+mn-lt"/>
              </a:rPr>
              <a:t>esident guide to a healthy home, a healthy community and a healthy </a:t>
            </a:r>
            <a:r>
              <a:rPr lang="en-US" sz="2400" b="1" dirty="0">
                <a:solidFill>
                  <a:srgbClr val="26485C"/>
                </a:solidFill>
                <a:latin typeface="+mn-lt"/>
              </a:rPr>
              <a:t>YOU</a:t>
            </a:r>
            <a:r>
              <a:rPr lang="en-US" sz="2400" dirty="0">
                <a:solidFill>
                  <a:srgbClr val="26485C"/>
                </a:solidFill>
                <a:latin typeface="+mn-lt"/>
              </a:rPr>
              <a:t>.</a:t>
            </a:r>
          </a:p>
        </p:txBody>
      </p:sp>
    </p:spTree>
    <p:extLst>
      <p:ext uri="{BB962C8B-B14F-4D97-AF65-F5344CB8AC3E}">
        <p14:creationId xmlns:p14="http://schemas.microsoft.com/office/powerpoint/2010/main" val="82499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106" r="25704"/>
          <a:stretch/>
        </p:blipFill>
        <p:spPr>
          <a:xfrm>
            <a:off x="0" y="1639969"/>
            <a:ext cx="6878526" cy="5853032"/>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10</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LIFESTYLE</a:t>
            </a:r>
          </a:p>
          <a:p>
            <a:pPr algn="l"/>
            <a:r>
              <a:rPr lang="en-US" sz="1800" dirty="0">
                <a:solidFill>
                  <a:srgbClr val="4B92DB"/>
                </a:solidFill>
                <a:latin typeface="+mj-lt"/>
              </a:rPr>
              <a:t>LIVE GREENER</a:t>
            </a: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26485C"/>
                </a:solidFill>
                <a:latin typeface="+mn-lt"/>
              </a:rPr>
              <a:t>There is a strong connection between your personal lifestyle choices and the health of the environment. In taking care of your health you are taking care of the earth (and vice versa).</a:t>
            </a:r>
          </a:p>
        </p:txBody>
      </p:sp>
      <p:pic>
        <p:nvPicPr>
          <p:cNvPr id="18" name="Picture 17"/>
          <p:cNvPicPr>
            <a:picLocks noChangeAspect="1"/>
          </p:cNvPicPr>
          <p:nvPr/>
        </p:nvPicPr>
        <p:blipFill>
          <a:blip r:embed="rId4"/>
          <a:stretch>
            <a:fillRect/>
          </a:stretch>
        </p:blipFill>
        <p:spPr>
          <a:xfrm>
            <a:off x="5484332" y="178628"/>
            <a:ext cx="1096357" cy="1020222"/>
          </a:xfrm>
          <a:prstGeom prst="rect">
            <a:avLst/>
          </a:prstGeom>
        </p:spPr>
      </p:pic>
      <p:sp>
        <p:nvSpPr>
          <p:cNvPr id="19" name="Rectangle 18"/>
          <p:cNvSpPr/>
          <p:nvPr/>
        </p:nvSpPr>
        <p:spPr>
          <a:xfrm>
            <a:off x="1902614" y="7717945"/>
            <a:ext cx="2153250" cy="1338828"/>
          </a:xfrm>
          <a:prstGeom prst="rect">
            <a:avLst/>
          </a:prstGeom>
        </p:spPr>
        <p:txBody>
          <a:bodyPr wrap="square" anchor="t">
            <a:spAutoFit/>
          </a:bodyPr>
          <a:lstStyle/>
          <a:p>
            <a:r>
              <a:rPr lang="en-US" sz="1200" dirty="0">
                <a:solidFill>
                  <a:srgbClr val="4B92DB"/>
                </a:solidFill>
              </a:rPr>
              <a:t>The </a:t>
            </a:r>
            <a:r>
              <a:rPr lang="en-US" sz="1200" b="1" dirty="0">
                <a:solidFill>
                  <a:srgbClr val="4B92DB"/>
                </a:solidFill>
              </a:rPr>
              <a:t>more connections </a:t>
            </a:r>
            <a:r>
              <a:rPr lang="en-US" sz="1200" dirty="0">
                <a:solidFill>
                  <a:srgbClr val="4B92DB"/>
                </a:solidFill>
              </a:rPr>
              <a:t>we have to the people and places around our home, the healthier and happier we are and the longer we live. </a:t>
            </a:r>
            <a:r>
              <a:rPr lang="en-US" sz="900" dirty="0">
                <a:solidFill>
                  <a:srgbClr val="4B92DB"/>
                </a:solidFill>
              </a:rPr>
              <a:t>– Robert Putman, Harvard University Professor</a:t>
            </a:r>
          </a:p>
        </p:txBody>
      </p:sp>
      <p:sp>
        <p:nvSpPr>
          <p:cNvPr id="21" name="Rectangle 20"/>
          <p:cNvSpPr/>
          <p:nvPr/>
        </p:nvSpPr>
        <p:spPr>
          <a:xfrm>
            <a:off x="574256" y="2618085"/>
            <a:ext cx="3828411" cy="523220"/>
          </a:xfrm>
          <a:prstGeom prst="rect">
            <a:avLst/>
          </a:prstGeom>
        </p:spPr>
        <p:txBody>
          <a:bodyPr wrap="square">
            <a:spAutoFit/>
          </a:bodyPr>
          <a:lstStyle/>
          <a:p>
            <a:r>
              <a:rPr lang="en-US" sz="2800" b="1" dirty="0">
                <a:solidFill>
                  <a:schemeClr val="bg1"/>
                </a:solidFill>
              </a:rPr>
              <a:t>LIVE GREENER</a:t>
            </a:r>
          </a:p>
        </p:txBody>
      </p:sp>
      <p:sp>
        <p:nvSpPr>
          <p:cNvPr id="22" name="Rectangle 21"/>
          <p:cNvSpPr/>
          <p:nvPr/>
        </p:nvSpPr>
        <p:spPr>
          <a:xfrm>
            <a:off x="537342" y="3295081"/>
            <a:ext cx="2746375" cy="1384995"/>
          </a:xfrm>
          <a:prstGeom prst="rect">
            <a:avLst/>
          </a:prstGeom>
        </p:spPr>
        <p:txBody>
          <a:bodyPr wrap="square">
            <a:spAutoFit/>
          </a:bodyPr>
          <a:lstStyle/>
          <a:p>
            <a:r>
              <a:rPr lang="en-US" sz="1200" b="1" dirty="0">
                <a:solidFill>
                  <a:schemeClr val="bg1"/>
                </a:solidFill>
              </a:rPr>
              <a:t>1. Buy Local </a:t>
            </a:r>
          </a:p>
          <a:p>
            <a:r>
              <a:rPr lang="en-US" sz="1200" dirty="0">
                <a:solidFill>
                  <a:schemeClr val="bg1"/>
                </a:solidFill>
              </a:rPr>
              <a:t>Buying local reduces the emissions required to get goods to consumers while supporting the local economy and providing you with fresher, healthier foods and products.</a:t>
            </a:r>
            <a:endParaRPr lang="en-US" sz="1200" b="1" dirty="0">
              <a:solidFill>
                <a:schemeClr val="bg1"/>
              </a:solidFill>
            </a:endParaRPr>
          </a:p>
        </p:txBody>
      </p:sp>
      <p:sp>
        <p:nvSpPr>
          <p:cNvPr id="24" name="Rectangle 23"/>
          <p:cNvSpPr/>
          <p:nvPr/>
        </p:nvSpPr>
        <p:spPr>
          <a:xfrm>
            <a:off x="507960" y="4860356"/>
            <a:ext cx="2746375" cy="1569660"/>
          </a:xfrm>
          <a:prstGeom prst="rect">
            <a:avLst/>
          </a:prstGeom>
        </p:spPr>
        <p:txBody>
          <a:bodyPr wrap="square">
            <a:spAutoFit/>
          </a:bodyPr>
          <a:lstStyle/>
          <a:p>
            <a:r>
              <a:rPr lang="en-US" sz="1200" b="1" dirty="0">
                <a:solidFill>
                  <a:schemeClr val="bg1"/>
                </a:solidFill>
              </a:rPr>
              <a:t>2. Use Green Cleaning Products</a:t>
            </a:r>
          </a:p>
          <a:p>
            <a:r>
              <a:rPr lang="en-US" sz="1200" dirty="0">
                <a:solidFill>
                  <a:schemeClr val="bg1"/>
                </a:solidFill>
              </a:rPr>
              <a:t>Choose non-toxic, zero VOC, biodegradable products in recycled packaging or use homemade substitutes when possible. This is better for your family’s health, your wallet, and the environment.</a:t>
            </a:r>
            <a:endParaRPr lang="en-US" sz="1200" b="1" dirty="0">
              <a:solidFill>
                <a:schemeClr val="bg1"/>
              </a:solidFill>
            </a:endParaRPr>
          </a:p>
        </p:txBody>
      </p:sp>
      <p:sp>
        <p:nvSpPr>
          <p:cNvPr id="25" name="Rectangle 24"/>
          <p:cNvSpPr/>
          <p:nvPr/>
        </p:nvSpPr>
        <p:spPr>
          <a:xfrm>
            <a:off x="3669279" y="3295081"/>
            <a:ext cx="2875638" cy="1384995"/>
          </a:xfrm>
          <a:prstGeom prst="rect">
            <a:avLst/>
          </a:prstGeom>
        </p:spPr>
        <p:txBody>
          <a:bodyPr wrap="square">
            <a:spAutoFit/>
          </a:bodyPr>
          <a:lstStyle/>
          <a:p>
            <a:r>
              <a:rPr lang="en-US" sz="1200" b="1" dirty="0">
                <a:solidFill>
                  <a:schemeClr val="bg1"/>
                </a:solidFill>
              </a:rPr>
              <a:t>3. Stay Active</a:t>
            </a:r>
          </a:p>
          <a:p>
            <a:r>
              <a:rPr lang="en-US" sz="1200" dirty="0">
                <a:solidFill>
                  <a:schemeClr val="bg1"/>
                </a:solidFill>
              </a:rPr>
              <a:t>Use the stairs, ride your bike, go for a walk. Staying active greatly decreases risk for chronic disease, obesity, and health disparities.  It also keeps you living longer and decreases your cost of healthcare. </a:t>
            </a:r>
          </a:p>
        </p:txBody>
      </p:sp>
      <p:sp>
        <p:nvSpPr>
          <p:cNvPr id="26" name="Rectangle 25"/>
          <p:cNvSpPr/>
          <p:nvPr/>
        </p:nvSpPr>
        <p:spPr>
          <a:xfrm>
            <a:off x="3669279" y="4860356"/>
            <a:ext cx="2746375" cy="1384995"/>
          </a:xfrm>
          <a:prstGeom prst="rect">
            <a:avLst/>
          </a:prstGeom>
        </p:spPr>
        <p:txBody>
          <a:bodyPr wrap="square">
            <a:spAutoFit/>
          </a:bodyPr>
          <a:lstStyle/>
          <a:p>
            <a:r>
              <a:rPr lang="en-US" sz="1200" b="1" dirty="0">
                <a:solidFill>
                  <a:schemeClr val="bg1"/>
                </a:solidFill>
              </a:rPr>
              <a:t>4. Use Public Transportation</a:t>
            </a:r>
          </a:p>
          <a:p>
            <a:r>
              <a:rPr lang="en-US" sz="1200" dirty="0">
                <a:solidFill>
                  <a:srgbClr val="FFFFFF"/>
                </a:solidFill>
              </a:rPr>
              <a:t>Public Transportation cuts down on your environmental footprint, so does carpooling! Find out more information on the public transportation in your area in this guide.</a:t>
            </a:r>
          </a:p>
        </p:txBody>
      </p:sp>
      <p:pic>
        <p:nvPicPr>
          <p:cNvPr id="20" name="Picture 19"/>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23" name="Picture 22"/>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27" name="Picture 26"/>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31" name="Picture 30"/>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pic>
        <p:nvPicPr>
          <p:cNvPr id="3" name="Picture 2"/>
          <p:cNvPicPr>
            <a:picLocks noChangeAspect="1"/>
          </p:cNvPicPr>
          <p:nvPr/>
        </p:nvPicPr>
        <p:blipFill rotWithShape="1">
          <a:blip r:embed="rId9"/>
          <a:srcRect l="-8611" t="-30449" r="-9466" b="-40319"/>
          <a:stretch/>
        </p:blipFill>
        <p:spPr>
          <a:xfrm>
            <a:off x="183444" y="7845778"/>
            <a:ext cx="1750131" cy="1159778"/>
          </a:xfrm>
          <a:prstGeom prst="rect">
            <a:avLst/>
          </a:prstGeom>
        </p:spPr>
      </p:pic>
    </p:spTree>
    <p:extLst>
      <p:ext uri="{BB962C8B-B14F-4D97-AF65-F5344CB8AC3E}">
        <p14:creationId xmlns:p14="http://schemas.microsoft.com/office/powerpoint/2010/main" val="980167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case-802032_1920.jpg"/>
          <p:cNvPicPr>
            <a:picLocks noChangeAspect="1"/>
          </p:cNvPicPr>
          <p:nvPr/>
        </p:nvPicPr>
        <p:blipFill rotWithShape="1">
          <a:blip r:embed="rId3">
            <a:extLst>
              <a:ext uri="{28A0092B-C50C-407E-A947-70E740481C1C}">
                <a14:useLocalDpi xmlns:a14="http://schemas.microsoft.com/office/drawing/2010/main" val="0"/>
              </a:ext>
            </a:extLst>
          </a:blip>
          <a:srcRect l="41257"/>
          <a:stretch/>
        </p:blipFill>
        <p:spPr>
          <a:xfrm>
            <a:off x="0" y="-1"/>
            <a:ext cx="6858000" cy="7783141"/>
          </a:xfrm>
          <a:prstGeom prst="rect">
            <a:avLst/>
          </a:prstGeom>
        </p:spPr>
      </p:pic>
      <p:sp>
        <p:nvSpPr>
          <p:cNvPr id="27" name="Rectangle 26"/>
          <p:cNvSpPr/>
          <p:nvPr/>
        </p:nvSpPr>
        <p:spPr>
          <a:xfrm>
            <a:off x="3190875" y="0"/>
            <a:ext cx="3667125" cy="7783141"/>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LIFESTYLE</a:t>
            </a:r>
          </a:p>
          <a:p>
            <a:pPr algn="l"/>
            <a:r>
              <a:rPr lang="en-US" sz="1800" dirty="0">
                <a:solidFill>
                  <a:srgbClr val="4B92DB"/>
                </a:solidFill>
                <a:latin typeface="+mj-lt"/>
              </a:rPr>
              <a:t>STAYING ACTIVE</a:t>
            </a:r>
          </a:p>
        </p:txBody>
      </p:sp>
      <p:sp>
        <p:nvSpPr>
          <p:cNvPr id="33" name="Subtitle 2"/>
          <p:cNvSpPr txBox="1">
            <a:spLocks/>
          </p:cNvSpPr>
          <p:nvPr/>
        </p:nvSpPr>
        <p:spPr>
          <a:xfrm>
            <a:off x="3349626" y="1476376"/>
            <a:ext cx="3231064" cy="630676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This building has been designed with your fitness and health in mind. Several amenities are provided to ensure you can be active.</a:t>
            </a:r>
          </a:p>
          <a:p>
            <a:r>
              <a:rPr lang="en-US" sz="1200" b="1" dirty="0">
                <a:solidFill>
                  <a:schemeClr val="tx1">
                    <a:lumMod val="65000"/>
                    <a:lumOff val="35000"/>
                  </a:schemeClr>
                </a:solidFill>
                <a:latin typeface="+mn-lt"/>
              </a:rPr>
              <a:t>Stairwells </a:t>
            </a:r>
            <a:r>
              <a:rPr lang="en-US" sz="1200" dirty="0">
                <a:solidFill>
                  <a:schemeClr val="tx1">
                    <a:lumMod val="65000"/>
                    <a:lumOff val="35000"/>
                  </a:schemeClr>
                </a:solidFill>
                <a:latin typeface="+mn-lt"/>
              </a:rPr>
              <a:t>Gone are the days of boring, poorly lit stairwells. The stairs in this building have natural light and artwork to encourage residents to use the stairs. </a:t>
            </a:r>
          </a:p>
          <a:p>
            <a:r>
              <a:rPr lang="en-US" sz="1200" b="1" dirty="0">
                <a:solidFill>
                  <a:schemeClr val="tx1">
                    <a:lumMod val="65000"/>
                    <a:lumOff val="35000"/>
                  </a:schemeClr>
                </a:solidFill>
                <a:latin typeface="+mn-lt"/>
              </a:rPr>
              <a:t>Fitness Area </a:t>
            </a:r>
            <a:r>
              <a:rPr lang="en-US" sz="1200" dirty="0">
                <a:solidFill>
                  <a:schemeClr val="tx1">
                    <a:lumMod val="65000"/>
                    <a:lumOff val="35000"/>
                  </a:schemeClr>
                </a:solidFill>
                <a:latin typeface="+mn-lt"/>
              </a:rPr>
              <a:t>The fitness area is located </a:t>
            </a:r>
            <a:r>
              <a:rPr lang="en-US" sz="1200" dirty="0">
                <a:solidFill>
                  <a:srgbClr val="FF0000"/>
                </a:solidFill>
                <a:latin typeface="+mn-lt"/>
              </a:rPr>
              <a:t>here</a:t>
            </a:r>
            <a:r>
              <a:rPr lang="en-US" sz="1200" dirty="0">
                <a:solidFill>
                  <a:schemeClr val="tx1">
                    <a:lumMod val="65000"/>
                    <a:lumOff val="35000"/>
                  </a:schemeClr>
                </a:solidFill>
                <a:latin typeface="+mn-lt"/>
              </a:rPr>
              <a:t> and contains </a:t>
            </a:r>
            <a:r>
              <a:rPr lang="en-US" sz="1200" dirty="0">
                <a:solidFill>
                  <a:srgbClr val="FF0000"/>
                </a:solidFill>
                <a:latin typeface="+mn-lt"/>
              </a:rPr>
              <a:t>XXX</a:t>
            </a:r>
            <a:r>
              <a:rPr lang="en-US" sz="1200" dirty="0">
                <a:solidFill>
                  <a:schemeClr val="tx1">
                    <a:lumMod val="65000"/>
                    <a:lumOff val="35000"/>
                  </a:schemeClr>
                </a:solidFill>
                <a:latin typeface="+mn-lt"/>
              </a:rPr>
              <a:t> equipment.</a:t>
            </a:r>
          </a:p>
          <a:p>
            <a:pPr marL="0" indent="0">
              <a:buNone/>
            </a:pPr>
            <a:r>
              <a:rPr lang="en-US" sz="1200" dirty="0">
                <a:solidFill>
                  <a:schemeClr val="tx1">
                    <a:lumMod val="65000"/>
                    <a:lumOff val="35000"/>
                  </a:schemeClr>
                </a:solidFill>
                <a:latin typeface="+mn-lt"/>
              </a:rPr>
              <a:t>	Hours: </a:t>
            </a:r>
            <a:r>
              <a:rPr lang="en-US" sz="1200" dirty="0">
                <a:solidFill>
                  <a:srgbClr val="FF0000"/>
                </a:solidFill>
                <a:latin typeface="+mn-lt"/>
              </a:rPr>
              <a:t>XXX</a:t>
            </a:r>
          </a:p>
          <a:p>
            <a:r>
              <a:rPr lang="en-US" sz="1200" b="1" dirty="0">
                <a:solidFill>
                  <a:schemeClr val="tx1">
                    <a:lumMod val="65000"/>
                    <a:lumOff val="35000"/>
                  </a:schemeClr>
                </a:solidFill>
                <a:latin typeface="+mn-lt"/>
              </a:rPr>
              <a:t>Bike Storage and Repair</a:t>
            </a:r>
            <a:r>
              <a:rPr lang="en-US" sz="1200" dirty="0">
                <a:solidFill>
                  <a:schemeClr val="tx1">
                    <a:lumMod val="65000"/>
                    <a:lumOff val="35000"/>
                  </a:schemeClr>
                </a:solidFill>
                <a:latin typeface="+mn-lt"/>
              </a:rPr>
              <a:t> Bike storage is located </a:t>
            </a:r>
            <a:r>
              <a:rPr lang="en-US" sz="1200" dirty="0">
                <a:solidFill>
                  <a:srgbClr val="FF0000"/>
                </a:solidFill>
                <a:latin typeface="+mn-lt"/>
              </a:rPr>
              <a:t>here</a:t>
            </a:r>
            <a:r>
              <a:rPr lang="en-US" sz="1200" dirty="0">
                <a:solidFill>
                  <a:schemeClr val="tx1">
                    <a:lumMod val="65000"/>
                    <a:lumOff val="35000"/>
                  </a:schemeClr>
                </a:solidFill>
                <a:latin typeface="+mn-lt"/>
              </a:rPr>
              <a:t>. The bike maintenance station is located </a:t>
            </a:r>
            <a:r>
              <a:rPr lang="en-US" sz="1200" dirty="0">
                <a:solidFill>
                  <a:srgbClr val="FF0000"/>
                </a:solidFill>
                <a:latin typeface="+mn-lt"/>
              </a:rPr>
              <a:t>here</a:t>
            </a:r>
            <a:r>
              <a:rPr lang="en-US" sz="1200" dirty="0">
                <a:solidFill>
                  <a:schemeClr val="tx1">
                    <a:lumMod val="65000"/>
                    <a:lumOff val="35000"/>
                  </a:schemeClr>
                </a:solidFill>
                <a:latin typeface="+mn-lt"/>
              </a:rPr>
              <a:t>. For assistance, contact Management.</a:t>
            </a:r>
          </a:p>
          <a:p>
            <a:r>
              <a:rPr lang="en-US" sz="1200" b="1" dirty="0">
                <a:solidFill>
                  <a:schemeClr val="tx1">
                    <a:lumMod val="65000"/>
                    <a:lumOff val="35000"/>
                  </a:schemeClr>
                </a:solidFill>
                <a:latin typeface="+mn-lt"/>
              </a:rPr>
              <a:t>Activity Space </a:t>
            </a:r>
            <a:r>
              <a:rPr lang="en-US" sz="1200" dirty="0">
                <a:solidFill>
                  <a:schemeClr val="tx1">
                    <a:lumMod val="65000"/>
                    <a:lumOff val="35000"/>
                  </a:schemeClr>
                </a:solidFill>
                <a:latin typeface="+mn-lt"/>
              </a:rPr>
              <a:t>On site there is a dedicated recreation space for adults and children. This area is intended to encourage residents to connect and be active. </a:t>
            </a:r>
            <a:r>
              <a:rPr lang="en-US" sz="1200" dirty="0">
                <a:solidFill>
                  <a:srgbClr val="FF0000"/>
                </a:solidFill>
                <a:latin typeface="+mn-lt"/>
              </a:rPr>
              <a:t>Add detail as needed.</a:t>
            </a:r>
            <a:endParaRPr lang="en-US" sz="800" b="1" dirty="0">
              <a:solidFill>
                <a:srgbClr val="FF0000"/>
              </a:solidFill>
              <a:latin typeface="+mn-lt"/>
            </a:endParaRPr>
          </a:p>
          <a:p>
            <a:pPr marL="0" indent="0">
              <a:buNone/>
            </a:pPr>
            <a:r>
              <a:rPr lang="en-US" sz="800" b="1" dirty="0">
                <a:solidFill>
                  <a:srgbClr val="FF0000"/>
                </a:solidFill>
                <a:latin typeface="+mn-lt"/>
              </a:rPr>
              <a:t>	</a:t>
            </a:r>
            <a:r>
              <a:rPr lang="en-US" sz="1200" dirty="0">
                <a:latin typeface="+mn-lt"/>
              </a:rPr>
              <a:t>Hours:  </a:t>
            </a:r>
            <a:r>
              <a:rPr lang="en-US" sz="1200" dirty="0">
                <a:solidFill>
                  <a:srgbClr val="FF0000"/>
                </a:solidFill>
                <a:latin typeface="+mn-lt"/>
              </a:rPr>
              <a:t>XXX</a:t>
            </a:r>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11</a:t>
            </a:fld>
            <a:endParaRPr lang="en-US" sz="1000" dirty="0">
              <a:solidFill>
                <a:srgbClr val="A6BCC6"/>
              </a:solidFill>
              <a:cs typeface="Verdana"/>
            </a:endParaRPr>
          </a:p>
        </p:txBody>
      </p:sp>
      <p:pic>
        <p:nvPicPr>
          <p:cNvPr id="11" name="Picture 10"/>
          <p:cNvPicPr>
            <a:picLocks noChangeAspect="1"/>
          </p:cNvPicPr>
          <p:nvPr/>
        </p:nvPicPr>
        <p:blipFill rotWithShape="1">
          <a:blip r:embed="rId4">
            <a:lum bright="70000" contrast="-70000"/>
          </a:blip>
          <a:srcRect l="-21026" t="-13168" r="-18172" b="-7832"/>
          <a:stretch/>
        </p:blipFill>
        <p:spPr>
          <a:xfrm>
            <a:off x="5238119" y="8057428"/>
            <a:ext cx="734470" cy="638461"/>
          </a:xfrm>
          <a:prstGeom prst="rect">
            <a:avLst/>
          </a:prstGeom>
        </p:spPr>
      </p:pic>
      <p:pic>
        <p:nvPicPr>
          <p:cNvPr id="12" name="Picture 11"/>
          <p:cNvPicPr>
            <a:picLocks noChangeAspect="1"/>
          </p:cNvPicPr>
          <p:nvPr/>
        </p:nvPicPr>
        <p:blipFill rotWithShape="1">
          <a:blip r:embed="rId5"/>
          <a:srcRect l="-15248" t="-13168" r="-14156" b="-7832"/>
          <a:stretch/>
        </p:blipFill>
        <p:spPr>
          <a:xfrm>
            <a:off x="4065194" y="8057428"/>
            <a:ext cx="682795" cy="638461"/>
          </a:xfrm>
          <a:prstGeom prst="rect">
            <a:avLst/>
          </a:prstGeom>
        </p:spPr>
      </p:pic>
      <p:pic>
        <p:nvPicPr>
          <p:cNvPr id="14" name="Picture 13"/>
          <p:cNvPicPr>
            <a:picLocks noChangeAspect="1"/>
          </p:cNvPicPr>
          <p:nvPr/>
        </p:nvPicPr>
        <p:blipFill rotWithShape="1">
          <a:blip r:embed="rId6">
            <a:lum bright="70000" contrast="-70000"/>
          </a:blip>
          <a:srcRect l="-12497" t="-13168" r="-11062" b="-7832"/>
          <a:stretch/>
        </p:blipFill>
        <p:spPr>
          <a:xfrm>
            <a:off x="4682051" y="8057428"/>
            <a:ext cx="651949" cy="638461"/>
          </a:xfrm>
          <a:prstGeom prst="rect">
            <a:avLst/>
          </a:prstGeom>
        </p:spPr>
      </p:pic>
      <p:pic>
        <p:nvPicPr>
          <p:cNvPr id="15" name="Picture 14"/>
          <p:cNvPicPr>
            <a:picLocks noChangeAspect="1"/>
          </p:cNvPicPr>
          <p:nvPr/>
        </p:nvPicPr>
        <p:blipFill rotWithShape="1">
          <a:blip r:embed="rId7">
            <a:lum bright="70000" contrast="-70000"/>
          </a:blip>
          <a:srcRect l="-15247" t="-13168" r="-21025" b="-7832"/>
          <a:stretch/>
        </p:blipFill>
        <p:spPr>
          <a:xfrm>
            <a:off x="5861652" y="8057428"/>
            <a:ext cx="719038" cy="638461"/>
          </a:xfrm>
          <a:prstGeom prst="rect">
            <a:avLst/>
          </a:prstGeom>
        </p:spPr>
      </p:pic>
    </p:spTree>
    <p:extLst>
      <p:ext uri="{BB962C8B-B14F-4D97-AF65-F5344CB8AC3E}">
        <p14:creationId xmlns:p14="http://schemas.microsoft.com/office/powerpoint/2010/main" val="420810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getables-752153_1920.jpg"/>
          <p:cNvPicPr>
            <a:picLocks noChangeAspect="1"/>
          </p:cNvPicPr>
          <p:nvPr/>
        </p:nvPicPr>
        <p:blipFill rotWithShape="1">
          <a:blip r:embed="rId3">
            <a:extLst>
              <a:ext uri="{28A0092B-C50C-407E-A947-70E740481C1C}">
                <a14:useLocalDpi xmlns:a14="http://schemas.microsoft.com/office/drawing/2010/main" val="0"/>
              </a:ext>
            </a:extLst>
          </a:blip>
          <a:srcRect l="20569" r="19174"/>
          <a:stretch/>
        </p:blipFill>
        <p:spPr>
          <a:xfrm>
            <a:off x="-1" y="-1"/>
            <a:ext cx="6858001" cy="7783141"/>
          </a:xfrm>
          <a:prstGeom prst="rect">
            <a:avLst/>
          </a:prstGeom>
        </p:spPr>
      </p:pic>
      <p:sp>
        <p:nvSpPr>
          <p:cNvPr id="27" name="Rectangle 26"/>
          <p:cNvSpPr/>
          <p:nvPr/>
        </p:nvSpPr>
        <p:spPr>
          <a:xfrm>
            <a:off x="3190875" y="0"/>
            <a:ext cx="3667125" cy="7783141"/>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LIFESTYLE</a:t>
            </a:r>
          </a:p>
          <a:p>
            <a:pPr algn="l"/>
            <a:r>
              <a:rPr lang="en-US" sz="1800" dirty="0">
                <a:solidFill>
                  <a:srgbClr val="4B92DB"/>
                </a:solidFill>
                <a:latin typeface="+mj-lt"/>
              </a:rPr>
              <a:t>COMMUNITY GARDEN</a:t>
            </a:r>
          </a:p>
        </p:txBody>
      </p:sp>
      <p:sp>
        <p:nvSpPr>
          <p:cNvPr id="33" name="Subtitle 2"/>
          <p:cNvSpPr txBox="1">
            <a:spLocks/>
          </p:cNvSpPr>
          <p:nvPr/>
        </p:nvSpPr>
        <p:spPr>
          <a:xfrm>
            <a:off x="3349626" y="1476376"/>
            <a:ext cx="3231064" cy="26290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latin typeface="+mn-lt"/>
              </a:rPr>
              <a:t>Plot use and Maintenance</a:t>
            </a:r>
          </a:p>
          <a:p>
            <a:pPr marL="0" indent="0">
              <a:buNone/>
            </a:pPr>
            <a:r>
              <a:rPr lang="en-US" sz="1200" b="1" dirty="0">
                <a:solidFill>
                  <a:srgbClr val="FF0000"/>
                </a:solidFill>
                <a:latin typeface="+mn-lt"/>
              </a:rPr>
              <a:t>XXX</a:t>
            </a:r>
          </a:p>
          <a:p>
            <a:pPr marL="0" indent="0">
              <a:buNone/>
            </a:pPr>
            <a:endParaRPr lang="en-US" sz="1200" b="1" dirty="0">
              <a:latin typeface="+mn-lt"/>
            </a:endParaRPr>
          </a:p>
          <a:p>
            <a:pPr marL="0" indent="0">
              <a:buNone/>
            </a:pPr>
            <a:r>
              <a:rPr lang="en-US" sz="1200" b="1" dirty="0">
                <a:latin typeface="+mn-lt"/>
              </a:rPr>
              <a:t>Harvesting</a:t>
            </a:r>
          </a:p>
          <a:p>
            <a:pPr marL="0" indent="0">
              <a:buNone/>
            </a:pPr>
            <a:r>
              <a:rPr lang="en-US" sz="1200" b="1" dirty="0">
                <a:solidFill>
                  <a:srgbClr val="FF0000"/>
                </a:solidFill>
                <a:latin typeface="+mn-lt"/>
              </a:rPr>
              <a:t>XXX</a:t>
            </a:r>
          </a:p>
          <a:p>
            <a:pPr marL="0" indent="0">
              <a:buNone/>
            </a:pPr>
            <a:endParaRPr lang="en-US" sz="1200" b="1" dirty="0">
              <a:latin typeface="+mn-lt"/>
            </a:endParaRPr>
          </a:p>
          <a:p>
            <a:pPr marL="0" indent="0">
              <a:buNone/>
            </a:pPr>
            <a:r>
              <a:rPr lang="en-US" sz="1200" b="1" dirty="0">
                <a:latin typeface="+mn-lt"/>
              </a:rPr>
              <a:t>Irrigation</a:t>
            </a:r>
          </a:p>
          <a:p>
            <a:pPr marL="0" indent="0">
              <a:buNone/>
            </a:pPr>
            <a:r>
              <a:rPr lang="en-US" sz="1200" b="1" dirty="0">
                <a:solidFill>
                  <a:srgbClr val="FF0000"/>
                </a:solidFill>
                <a:latin typeface="+mn-lt"/>
              </a:rPr>
              <a:t>XXX</a:t>
            </a:r>
          </a:p>
          <a:p>
            <a:pPr marL="0" indent="0">
              <a:buNone/>
            </a:pPr>
            <a:endParaRPr lang="en-US" sz="1200" b="1" dirty="0">
              <a:latin typeface="+mn-lt"/>
            </a:endParaRPr>
          </a:p>
          <a:p>
            <a:pPr marL="0" indent="0">
              <a:buNone/>
            </a:pPr>
            <a:r>
              <a:rPr lang="en-US" sz="1200" b="1" dirty="0">
                <a:latin typeface="+mn-lt"/>
              </a:rPr>
              <a:t>Want to get involved?  </a:t>
            </a:r>
          </a:p>
          <a:p>
            <a:pPr marL="0" indent="0">
              <a:buNone/>
            </a:pPr>
            <a:r>
              <a:rPr lang="en-US" sz="1200" b="1" dirty="0">
                <a:latin typeface="+mn-lt"/>
              </a:rPr>
              <a:t>Contact: </a:t>
            </a:r>
            <a:r>
              <a:rPr lang="en-US" sz="1200" b="1" dirty="0">
                <a:solidFill>
                  <a:srgbClr val="FF0000"/>
                </a:solidFill>
                <a:latin typeface="+mn-lt"/>
              </a:rPr>
              <a:t>XXX</a:t>
            </a:r>
          </a:p>
          <a:p>
            <a:pPr marL="0" indent="0">
              <a:buNone/>
            </a:pPr>
            <a:endParaRPr lang="en-US" sz="1200" b="1" dirty="0">
              <a:solidFill>
                <a:srgbClr val="FF0000"/>
              </a:solidFill>
              <a:latin typeface="+mn-lt"/>
            </a:endParaRPr>
          </a:p>
          <a:p>
            <a:pPr marL="0" indent="0">
              <a:buNone/>
            </a:pPr>
            <a:endParaRPr lang="en-US" sz="1200" b="1" dirty="0">
              <a:solidFill>
                <a:srgbClr val="FF0000"/>
              </a:solidFill>
              <a:latin typeface="+mn-lt"/>
            </a:endParaRPr>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12</a:t>
            </a:fld>
            <a:endParaRPr lang="en-US" sz="1000" dirty="0">
              <a:solidFill>
                <a:srgbClr val="A6BCC6"/>
              </a:solidFill>
              <a:cs typeface="Verdana"/>
            </a:endParaRPr>
          </a:p>
        </p:txBody>
      </p:sp>
      <p:sp>
        <p:nvSpPr>
          <p:cNvPr id="3" name="Rectangle 2"/>
          <p:cNvSpPr/>
          <p:nvPr/>
        </p:nvSpPr>
        <p:spPr>
          <a:xfrm>
            <a:off x="3349626" y="4387334"/>
            <a:ext cx="2688557" cy="369332"/>
          </a:xfrm>
          <a:prstGeom prst="rect">
            <a:avLst/>
          </a:prstGeom>
        </p:spPr>
        <p:txBody>
          <a:bodyPr wrap="none">
            <a:spAutoFit/>
          </a:bodyPr>
          <a:lstStyle/>
          <a:p>
            <a:r>
              <a:rPr lang="en-US" dirty="0">
                <a:solidFill>
                  <a:srgbClr val="4B92DB"/>
                </a:solidFill>
              </a:rPr>
              <a:t>COMMUNITY SERVICES</a:t>
            </a:r>
          </a:p>
        </p:txBody>
      </p:sp>
      <p:sp>
        <p:nvSpPr>
          <p:cNvPr id="12" name="Subtitle 2"/>
          <p:cNvSpPr txBox="1">
            <a:spLocks/>
          </p:cNvSpPr>
          <p:nvPr/>
        </p:nvSpPr>
        <p:spPr>
          <a:xfrm>
            <a:off x="3396860" y="4820101"/>
            <a:ext cx="3231064" cy="26290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latin typeface="+mn-lt"/>
              </a:rPr>
              <a:t>Medical Services</a:t>
            </a:r>
          </a:p>
          <a:p>
            <a:pPr marL="0" indent="0">
              <a:buNone/>
            </a:pPr>
            <a:r>
              <a:rPr lang="en-US" sz="1200" b="1" dirty="0">
                <a:solidFill>
                  <a:srgbClr val="FF0000"/>
                </a:solidFill>
                <a:latin typeface="+mn-lt"/>
              </a:rPr>
              <a:t>XXX</a:t>
            </a:r>
          </a:p>
          <a:p>
            <a:pPr marL="0" indent="0">
              <a:buNone/>
            </a:pPr>
            <a:endParaRPr lang="en-US" sz="1200" b="1" dirty="0">
              <a:latin typeface="+mn-lt"/>
            </a:endParaRPr>
          </a:p>
          <a:p>
            <a:pPr marL="0" indent="0">
              <a:buNone/>
            </a:pPr>
            <a:r>
              <a:rPr lang="en-US" sz="1200" b="1" dirty="0">
                <a:latin typeface="+mn-lt"/>
              </a:rPr>
              <a:t>Computer Lab</a:t>
            </a:r>
          </a:p>
          <a:p>
            <a:pPr marL="0" indent="0">
              <a:buNone/>
            </a:pPr>
            <a:r>
              <a:rPr lang="en-US" sz="1200" b="1" dirty="0">
                <a:solidFill>
                  <a:srgbClr val="FF0000"/>
                </a:solidFill>
                <a:latin typeface="+mn-lt"/>
              </a:rPr>
              <a:t>XXX</a:t>
            </a:r>
          </a:p>
          <a:p>
            <a:pPr marL="0" indent="0">
              <a:buNone/>
            </a:pPr>
            <a:endParaRPr lang="en-US" sz="1200" b="1" dirty="0">
              <a:latin typeface="+mn-lt"/>
            </a:endParaRPr>
          </a:p>
          <a:p>
            <a:pPr marL="0" indent="0">
              <a:buNone/>
            </a:pPr>
            <a:r>
              <a:rPr lang="en-US" sz="1200" b="1" dirty="0">
                <a:latin typeface="+mn-lt"/>
              </a:rPr>
              <a:t>Community Kitchen</a:t>
            </a:r>
          </a:p>
          <a:p>
            <a:pPr marL="0" indent="0">
              <a:buNone/>
            </a:pPr>
            <a:r>
              <a:rPr lang="en-US" sz="1200" b="1" dirty="0">
                <a:solidFill>
                  <a:srgbClr val="FF0000"/>
                </a:solidFill>
                <a:latin typeface="+mn-lt"/>
              </a:rPr>
              <a:t>XXX</a:t>
            </a:r>
          </a:p>
          <a:p>
            <a:pPr marL="0" indent="0">
              <a:buNone/>
            </a:pPr>
            <a:endParaRPr lang="en-US" sz="1200" b="1" dirty="0">
              <a:latin typeface="+mn-lt"/>
            </a:endParaRPr>
          </a:p>
          <a:p>
            <a:pPr marL="0" indent="0">
              <a:buNone/>
            </a:pPr>
            <a:r>
              <a:rPr lang="en-US" sz="1200" b="1" dirty="0">
                <a:latin typeface="+mn-lt"/>
              </a:rPr>
              <a:t>On-Site Activities</a:t>
            </a:r>
          </a:p>
          <a:p>
            <a:pPr marL="0" indent="0">
              <a:buNone/>
            </a:pPr>
            <a:r>
              <a:rPr lang="en-US" sz="1200" b="1" dirty="0">
                <a:solidFill>
                  <a:srgbClr val="FF0000"/>
                </a:solidFill>
                <a:latin typeface="+mn-lt"/>
              </a:rPr>
              <a:t>XXX</a:t>
            </a:r>
          </a:p>
          <a:p>
            <a:pPr marL="0" indent="0">
              <a:buNone/>
            </a:pPr>
            <a:endParaRPr lang="en-US" sz="1200" b="1" dirty="0">
              <a:solidFill>
                <a:srgbClr val="FF0000"/>
              </a:solidFill>
              <a:latin typeface="+mn-lt"/>
            </a:endParaRPr>
          </a:p>
          <a:p>
            <a:pPr marL="0" indent="0">
              <a:buNone/>
            </a:pPr>
            <a:endParaRPr lang="en-US" sz="1200" b="1" dirty="0">
              <a:solidFill>
                <a:srgbClr val="FF0000"/>
              </a:solidFill>
              <a:latin typeface="+mn-lt"/>
            </a:endParaRPr>
          </a:p>
        </p:txBody>
      </p:sp>
      <p:pic>
        <p:nvPicPr>
          <p:cNvPr id="14" name="Picture 13"/>
          <p:cNvPicPr>
            <a:picLocks noChangeAspect="1"/>
          </p:cNvPicPr>
          <p:nvPr/>
        </p:nvPicPr>
        <p:blipFill rotWithShape="1">
          <a:blip r:embed="rId4">
            <a:lum bright="70000" contrast="-70000"/>
          </a:blip>
          <a:srcRect l="-21026" t="-13168" r="-18172" b="-7832"/>
          <a:stretch/>
        </p:blipFill>
        <p:spPr>
          <a:xfrm>
            <a:off x="5238118" y="8068129"/>
            <a:ext cx="734470" cy="638461"/>
          </a:xfrm>
          <a:prstGeom prst="rect">
            <a:avLst/>
          </a:prstGeom>
        </p:spPr>
      </p:pic>
      <p:pic>
        <p:nvPicPr>
          <p:cNvPr id="15" name="Picture 14"/>
          <p:cNvPicPr>
            <a:picLocks noChangeAspect="1"/>
          </p:cNvPicPr>
          <p:nvPr/>
        </p:nvPicPr>
        <p:blipFill rotWithShape="1">
          <a:blip r:embed="rId5"/>
          <a:srcRect l="-15248" t="-13168" r="-14156" b="-7832"/>
          <a:stretch/>
        </p:blipFill>
        <p:spPr>
          <a:xfrm>
            <a:off x="4065193" y="8068129"/>
            <a:ext cx="682795" cy="638461"/>
          </a:xfrm>
          <a:prstGeom prst="rect">
            <a:avLst/>
          </a:prstGeom>
        </p:spPr>
      </p:pic>
      <p:pic>
        <p:nvPicPr>
          <p:cNvPr id="17" name="Picture 16"/>
          <p:cNvPicPr>
            <a:picLocks noChangeAspect="1"/>
          </p:cNvPicPr>
          <p:nvPr/>
        </p:nvPicPr>
        <p:blipFill rotWithShape="1">
          <a:blip r:embed="rId6">
            <a:lum bright="70000" contrast="-70000"/>
          </a:blip>
          <a:srcRect l="-12497" t="-13168" r="-11062" b="-7832"/>
          <a:stretch/>
        </p:blipFill>
        <p:spPr>
          <a:xfrm>
            <a:off x="4682050" y="8068129"/>
            <a:ext cx="651949" cy="638461"/>
          </a:xfrm>
          <a:prstGeom prst="rect">
            <a:avLst/>
          </a:prstGeom>
        </p:spPr>
      </p:pic>
      <p:pic>
        <p:nvPicPr>
          <p:cNvPr id="20" name="Picture 19"/>
          <p:cNvPicPr>
            <a:picLocks noChangeAspect="1"/>
          </p:cNvPicPr>
          <p:nvPr/>
        </p:nvPicPr>
        <p:blipFill rotWithShape="1">
          <a:blip r:embed="rId7">
            <a:lum bright="70000" contrast="-70000"/>
          </a:blip>
          <a:srcRect l="-15247" t="-13168" r="-21025" b="-7832"/>
          <a:stretch/>
        </p:blipFill>
        <p:spPr>
          <a:xfrm>
            <a:off x="5861651" y="8068129"/>
            <a:ext cx="719038" cy="638461"/>
          </a:xfrm>
          <a:prstGeom prst="rect">
            <a:avLst/>
          </a:prstGeom>
        </p:spPr>
      </p:pic>
    </p:spTree>
    <p:extLst>
      <p:ext uri="{BB962C8B-B14F-4D97-AF65-F5344CB8AC3E}">
        <p14:creationId xmlns:p14="http://schemas.microsoft.com/office/powerpoint/2010/main" val="2198531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2"/>
          <p:cNvSpPr txBox="1">
            <a:spLocks/>
          </p:cNvSpPr>
          <p:nvPr/>
        </p:nvSpPr>
        <p:spPr>
          <a:xfrm>
            <a:off x="514350" y="1518710"/>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Car Share</a:t>
            </a:r>
          </a:p>
        </p:txBody>
      </p:sp>
      <p:sp>
        <p:nvSpPr>
          <p:cNvPr id="23" name="Subtitle 2"/>
          <p:cNvSpPr txBox="1">
            <a:spLocks/>
          </p:cNvSpPr>
          <p:nvPr/>
        </p:nvSpPr>
        <p:spPr>
          <a:xfrm>
            <a:off x="1779511" y="1518710"/>
            <a:ext cx="4488250" cy="645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lumMod val="65000"/>
                    <a:lumOff val="35000"/>
                  </a:schemeClr>
                </a:solidFill>
                <a:latin typeface="+mn-lt"/>
              </a:rPr>
              <a:t>Car share information can be found </a:t>
            </a:r>
            <a:r>
              <a:rPr lang="en-US" sz="1200" dirty="0">
                <a:solidFill>
                  <a:srgbClr val="FF0000"/>
                </a:solidFill>
                <a:latin typeface="+mn-lt"/>
              </a:rPr>
              <a:t>here.</a:t>
            </a:r>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13</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COMMUNITY CONNECTION</a:t>
            </a:r>
          </a:p>
          <a:p>
            <a:pPr algn="l"/>
            <a:r>
              <a:rPr lang="en-US" sz="1800" dirty="0">
                <a:solidFill>
                  <a:srgbClr val="4B92DB"/>
                </a:solidFill>
                <a:latin typeface="+mj-lt"/>
              </a:rPr>
              <a:t>TRANSPORTATION</a:t>
            </a:r>
          </a:p>
        </p:txBody>
      </p:sp>
      <p:pic>
        <p:nvPicPr>
          <p:cNvPr id="18" name="Picture 17"/>
          <p:cNvPicPr>
            <a:picLocks noChangeAspect="1"/>
          </p:cNvPicPr>
          <p:nvPr/>
        </p:nvPicPr>
        <p:blipFill>
          <a:blip r:embed="rId3"/>
          <a:stretch>
            <a:fillRect/>
          </a:stretch>
        </p:blipFill>
        <p:spPr>
          <a:xfrm>
            <a:off x="5484332" y="178628"/>
            <a:ext cx="1096357" cy="1020222"/>
          </a:xfrm>
          <a:prstGeom prst="rect">
            <a:avLst/>
          </a:prstGeom>
        </p:spPr>
      </p:pic>
      <p:sp>
        <p:nvSpPr>
          <p:cNvPr id="25" name="Subtitle 2"/>
          <p:cNvSpPr txBox="1">
            <a:spLocks/>
          </p:cNvSpPr>
          <p:nvPr/>
        </p:nvSpPr>
        <p:spPr>
          <a:xfrm>
            <a:off x="514350" y="2750607"/>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Bicycles</a:t>
            </a:r>
          </a:p>
        </p:txBody>
      </p:sp>
      <p:sp>
        <p:nvSpPr>
          <p:cNvPr id="26" name="Subtitle 2"/>
          <p:cNvSpPr txBox="1">
            <a:spLocks/>
          </p:cNvSpPr>
          <p:nvPr/>
        </p:nvSpPr>
        <p:spPr>
          <a:xfrm>
            <a:off x="1779511" y="2758015"/>
            <a:ext cx="4488250" cy="8318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lumMod val="65000"/>
                    <a:lumOff val="35000"/>
                  </a:schemeClr>
                </a:solidFill>
                <a:latin typeface="+mn-lt"/>
              </a:rPr>
              <a:t>Bicycle storage/racks can be found </a:t>
            </a:r>
            <a:r>
              <a:rPr lang="en-US" sz="1200" dirty="0">
                <a:solidFill>
                  <a:srgbClr val="FF0000"/>
                </a:solidFill>
                <a:latin typeface="+mn-lt"/>
              </a:rPr>
              <a:t>here.</a:t>
            </a:r>
            <a:endParaRPr lang="en-US" sz="1200" dirty="0">
              <a:solidFill>
                <a:schemeClr val="tx1">
                  <a:lumMod val="65000"/>
                  <a:lumOff val="35000"/>
                </a:schemeClr>
              </a:solidFill>
              <a:latin typeface="+mn-lt"/>
            </a:endParaRPr>
          </a:p>
        </p:txBody>
      </p:sp>
      <p:sp>
        <p:nvSpPr>
          <p:cNvPr id="27" name="Subtitle 2"/>
          <p:cNvSpPr txBox="1">
            <a:spLocks/>
          </p:cNvSpPr>
          <p:nvPr/>
        </p:nvSpPr>
        <p:spPr>
          <a:xfrm>
            <a:off x="514350" y="3566582"/>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Walking</a:t>
            </a:r>
          </a:p>
        </p:txBody>
      </p:sp>
      <p:sp>
        <p:nvSpPr>
          <p:cNvPr id="28" name="Subtitle 2"/>
          <p:cNvSpPr txBox="1">
            <a:spLocks/>
          </p:cNvSpPr>
          <p:nvPr/>
        </p:nvSpPr>
        <p:spPr>
          <a:xfrm>
            <a:off x="1779511" y="3566582"/>
            <a:ext cx="4488250" cy="645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lumMod val="65000"/>
                    <a:lumOff val="35000"/>
                  </a:schemeClr>
                </a:solidFill>
                <a:latin typeface="+mn-lt"/>
              </a:rPr>
              <a:t>Trial access and information is available </a:t>
            </a:r>
            <a:r>
              <a:rPr lang="en-US" sz="1200" dirty="0">
                <a:solidFill>
                  <a:srgbClr val="FF0000"/>
                </a:solidFill>
                <a:latin typeface="+mn-lt"/>
              </a:rPr>
              <a:t>here.</a:t>
            </a:r>
            <a:endParaRPr lang="en-US" sz="1200" dirty="0">
              <a:solidFill>
                <a:schemeClr val="tx1">
                  <a:lumMod val="65000"/>
                  <a:lumOff val="35000"/>
                </a:schemeClr>
              </a:solidFill>
              <a:latin typeface="+mn-lt"/>
            </a:endParaRPr>
          </a:p>
        </p:txBody>
      </p:sp>
      <p:sp>
        <p:nvSpPr>
          <p:cNvPr id="19" name="Subtitle 2"/>
          <p:cNvSpPr txBox="1">
            <a:spLocks/>
          </p:cNvSpPr>
          <p:nvPr/>
        </p:nvSpPr>
        <p:spPr>
          <a:xfrm>
            <a:off x="514350" y="2123018"/>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Carpooling</a:t>
            </a:r>
          </a:p>
        </p:txBody>
      </p:sp>
      <p:sp>
        <p:nvSpPr>
          <p:cNvPr id="29" name="Subtitle 2"/>
          <p:cNvSpPr txBox="1">
            <a:spLocks/>
          </p:cNvSpPr>
          <p:nvPr/>
        </p:nvSpPr>
        <p:spPr>
          <a:xfrm>
            <a:off x="1779511" y="2123387"/>
            <a:ext cx="4488250" cy="5326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lumMod val="65000"/>
                    <a:lumOff val="35000"/>
                  </a:schemeClr>
                </a:solidFill>
                <a:latin typeface="+mn-lt"/>
              </a:rPr>
              <a:t>Carpool information can be found </a:t>
            </a:r>
            <a:r>
              <a:rPr lang="en-US" sz="1200" dirty="0">
                <a:solidFill>
                  <a:srgbClr val="FF0000"/>
                </a:solidFill>
                <a:latin typeface="+mn-lt"/>
              </a:rPr>
              <a:t>here.</a:t>
            </a:r>
            <a:endParaRPr lang="en-US" sz="1200" dirty="0">
              <a:solidFill>
                <a:schemeClr val="tx1">
                  <a:lumMod val="65000"/>
                  <a:lumOff val="35000"/>
                </a:schemeClr>
              </a:solidFill>
              <a:latin typeface="+mn-lt"/>
            </a:endParaRPr>
          </a:p>
        </p:txBody>
      </p:sp>
      <p:sp>
        <p:nvSpPr>
          <p:cNvPr id="30" name="Subtitle 2"/>
          <p:cNvSpPr txBox="1">
            <a:spLocks/>
          </p:cNvSpPr>
          <p:nvPr/>
        </p:nvSpPr>
        <p:spPr>
          <a:xfrm>
            <a:off x="514350" y="4141367"/>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Bus</a:t>
            </a:r>
          </a:p>
        </p:txBody>
      </p:sp>
      <p:sp>
        <p:nvSpPr>
          <p:cNvPr id="31" name="Subtitle 2"/>
          <p:cNvSpPr txBox="1">
            <a:spLocks/>
          </p:cNvSpPr>
          <p:nvPr/>
        </p:nvSpPr>
        <p:spPr>
          <a:xfrm>
            <a:off x="1779511" y="4141367"/>
            <a:ext cx="4488250" cy="645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lumMod val="65000"/>
                    <a:lumOff val="35000"/>
                  </a:schemeClr>
                </a:solidFill>
                <a:latin typeface="+mn-lt"/>
              </a:rPr>
              <a:t>Bus information is available </a:t>
            </a:r>
            <a:r>
              <a:rPr lang="en-US" sz="1200" dirty="0">
                <a:solidFill>
                  <a:srgbClr val="FF0000"/>
                </a:solidFill>
                <a:latin typeface="+mn-lt"/>
              </a:rPr>
              <a:t>here.</a:t>
            </a:r>
            <a:endParaRPr lang="en-US" sz="1200" dirty="0">
              <a:solidFill>
                <a:schemeClr val="tx1">
                  <a:lumMod val="65000"/>
                  <a:lumOff val="35000"/>
                </a:schemeClr>
              </a:solidFill>
              <a:latin typeface="+mn-lt"/>
            </a:endParaRPr>
          </a:p>
        </p:txBody>
      </p:sp>
      <p:sp>
        <p:nvSpPr>
          <p:cNvPr id="32" name="Subtitle 2"/>
          <p:cNvSpPr txBox="1">
            <a:spLocks/>
          </p:cNvSpPr>
          <p:nvPr/>
        </p:nvSpPr>
        <p:spPr>
          <a:xfrm>
            <a:off x="514350" y="4716152"/>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Light Rail / Train</a:t>
            </a:r>
          </a:p>
        </p:txBody>
      </p:sp>
      <p:sp>
        <p:nvSpPr>
          <p:cNvPr id="33" name="Subtitle 2"/>
          <p:cNvSpPr txBox="1">
            <a:spLocks/>
          </p:cNvSpPr>
          <p:nvPr/>
        </p:nvSpPr>
        <p:spPr>
          <a:xfrm>
            <a:off x="1779511" y="4716152"/>
            <a:ext cx="4488250" cy="645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lumMod val="65000"/>
                    <a:lumOff val="35000"/>
                  </a:schemeClr>
                </a:solidFill>
                <a:latin typeface="+mn-lt"/>
              </a:rPr>
              <a:t>Rail information is available </a:t>
            </a:r>
            <a:r>
              <a:rPr lang="en-US" sz="1200" dirty="0">
                <a:solidFill>
                  <a:srgbClr val="FF0000"/>
                </a:solidFill>
                <a:latin typeface="+mn-lt"/>
              </a:rPr>
              <a:t>here.</a:t>
            </a:r>
            <a:endParaRPr lang="en-US" sz="1200" dirty="0">
              <a:solidFill>
                <a:schemeClr val="tx1">
                  <a:lumMod val="65000"/>
                  <a:lumOff val="35000"/>
                </a:schemeClr>
              </a:solidFill>
              <a:latin typeface="+mn-lt"/>
            </a:endParaRPr>
          </a:p>
        </p:txBody>
      </p:sp>
      <p:pic>
        <p:nvPicPr>
          <p:cNvPr id="22" name="Picture 21"/>
          <p:cNvPicPr>
            <a:picLocks noChangeAspect="1"/>
          </p:cNvPicPr>
          <p:nvPr/>
        </p:nvPicPr>
        <p:blipFill rotWithShape="1">
          <a:blip r:embed="rId4">
            <a:lum bright="70000" contrast="-70000"/>
          </a:blip>
          <a:srcRect l="-21026" t="-13168" r="-18172" b="-7832"/>
          <a:stretch/>
        </p:blipFill>
        <p:spPr>
          <a:xfrm>
            <a:off x="5284709" y="8011265"/>
            <a:ext cx="734470" cy="638461"/>
          </a:xfrm>
          <a:prstGeom prst="rect">
            <a:avLst/>
          </a:prstGeom>
        </p:spPr>
      </p:pic>
      <p:pic>
        <p:nvPicPr>
          <p:cNvPr id="24" name="Picture 23"/>
          <p:cNvPicPr>
            <a:picLocks noChangeAspect="1"/>
          </p:cNvPicPr>
          <p:nvPr/>
        </p:nvPicPr>
        <p:blipFill rotWithShape="1">
          <a:blip r:embed="rId5"/>
          <a:srcRect l="-15248" t="-13168" r="-14156" b="-7832"/>
          <a:stretch/>
        </p:blipFill>
        <p:spPr>
          <a:xfrm>
            <a:off x="4111784" y="8011265"/>
            <a:ext cx="682795" cy="638461"/>
          </a:xfrm>
          <a:prstGeom prst="rect">
            <a:avLst/>
          </a:prstGeom>
        </p:spPr>
      </p:pic>
      <p:pic>
        <p:nvPicPr>
          <p:cNvPr id="38" name="Picture 37"/>
          <p:cNvPicPr>
            <a:picLocks noChangeAspect="1"/>
          </p:cNvPicPr>
          <p:nvPr/>
        </p:nvPicPr>
        <p:blipFill rotWithShape="1">
          <a:blip r:embed="rId6">
            <a:lum bright="70000" contrast="-70000"/>
          </a:blip>
          <a:srcRect l="-12497" t="-13168" r="-11062" b="-7832"/>
          <a:stretch/>
        </p:blipFill>
        <p:spPr>
          <a:xfrm>
            <a:off x="4728641" y="8011265"/>
            <a:ext cx="651949" cy="638461"/>
          </a:xfrm>
          <a:prstGeom prst="rect">
            <a:avLst/>
          </a:prstGeom>
        </p:spPr>
      </p:pic>
      <p:pic>
        <p:nvPicPr>
          <p:cNvPr id="39" name="Picture 38"/>
          <p:cNvPicPr>
            <a:picLocks noChangeAspect="1"/>
          </p:cNvPicPr>
          <p:nvPr/>
        </p:nvPicPr>
        <p:blipFill rotWithShape="1">
          <a:blip r:embed="rId7">
            <a:lum bright="70000" contrast="-70000"/>
          </a:blip>
          <a:srcRect l="-15247" t="-13168" r="-21025" b="-7832"/>
          <a:stretch/>
        </p:blipFill>
        <p:spPr>
          <a:xfrm>
            <a:off x="5908242" y="8011265"/>
            <a:ext cx="719038" cy="638461"/>
          </a:xfrm>
          <a:prstGeom prst="rect">
            <a:avLst/>
          </a:prstGeom>
        </p:spPr>
      </p:pic>
    </p:spTree>
    <p:extLst>
      <p:ext uri="{BB962C8B-B14F-4D97-AF65-F5344CB8AC3E}">
        <p14:creationId xmlns:p14="http://schemas.microsoft.com/office/powerpoint/2010/main" val="168488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14</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COMMUNITY CONNECTION</a:t>
            </a:r>
          </a:p>
          <a:p>
            <a:pPr algn="l"/>
            <a:r>
              <a:rPr lang="en-US" sz="1800" dirty="0">
                <a:solidFill>
                  <a:srgbClr val="4B92DB"/>
                </a:solidFill>
                <a:latin typeface="+mj-lt"/>
              </a:rPr>
              <a:t>TRANSPORTATION</a:t>
            </a: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XXX Bus System</a:t>
            </a:r>
          </a:p>
          <a:p>
            <a:pPr marL="0" indent="0">
              <a:buNone/>
            </a:pPr>
            <a:r>
              <a:rPr lang="en-US" sz="1200" dirty="0">
                <a:solidFill>
                  <a:srgbClr val="FF0000"/>
                </a:solidFill>
                <a:latin typeface="+mn-lt"/>
              </a:rPr>
              <a:t>Insert Web link</a:t>
            </a:r>
          </a:p>
        </p:txBody>
      </p:sp>
      <p:pic>
        <p:nvPicPr>
          <p:cNvPr id="18" name="Picture 17"/>
          <p:cNvPicPr>
            <a:picLocks noChangeAspect="1"/>
          </p:cNvPicPr>
          <p:nvPr/>
        </p:nvPicPr>
        <p:blipFill>
          <a:blip r:embed="rId3"/>
          <a:stretch>
            <a:fillRect/>
          </a:stretch>
        </p:blipFill>
        <p:spPr>
          <a:xfrm>
            <a:off x="5484332" y="178628"/>
            <a:ext cx="1096357" cy="1020222"/>
          </a:xfrm>
          <a:prstGeom prst="rect">
            <a:avLst/>
          </a:prstGeom>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1977572"/>
            <a:ext cx="5552018" cy="576714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19" name="Picture 18"/>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20" name="Picture 19"/>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1" name="Picture 20"/>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pic>
        <p:nvPicPr>
          <p:cNvPr id="1026" name="Picture 2" descr="https://lh4.ggpht.com/HCLK50oZtvTowe2XJGlP5SmiIcbLhA5uwNXA3vqWbmjMlukLduVYf7AK5SvEOxd0xxo=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717" y="4320906"/>
            <a:ext cx="325859" cy="32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907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15</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COMMUNITY CONNECTION</a:t>
            </a:r>
          </a:p>
          <a:p>
            <a:pPr algn="l"/>
            <a:r>
              <a:rPr lang="en-US" sz="1800" dirty="0">
                <a:solidFill>
                  <a:srgbClr val="4B92DB"/>
                </a:solidFill>
                <a:latin typeface="+mj-lt"/>
              </a:rPr>
              <a:t>TRANSPORTATION</a:t>
            </a: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XXX Light Rail System</a:t>
            </a:r>
          </a:p>
          <a:p>
            <a:pPr marL="0" indent="0">
              <a:buNone/>
            </a:pPr>
            <a:r>
              <a:rPr lang="en-US" sz="1200" dirty="0">
                <a:solidFill>
                  <a:srgbClr val="FF0000"/>
                </a:solidFill>
                <a:latin typeface="+mn-lt"/>
              </a:rPr>
              <a:t>Insert Web link</a:t>
            </a:r>
          </a:p>
        </p:txBody>
      </p:sp>
      <p:pic>
        <p:nvPicPr>
          <p:cNvPr id="18" name="Picture 17"/>
          <p:cNvPicPr>
            <a:picLocks noChangeAspect="1"/>
          </p:cNvPicPr>
          <p:nvPr/>
        </p:nvPicPr>
        <p:blipFill>
          <a:blip r:embed="rId3"/>
          <a:stretch>
            <a:fillRect/>
          </a:stretch>
        </p:blipFill>
        <p:spPr>
          <a:xfrm>
            <a:off x="5484332" y="178628"/>
            <a:ext cx="1096357" cy="1020222"/>
          </a:xfrm>
          <a:prstGeom prst="rect">
            <a:avLst/>
          </a:prstGeom>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2273912"/>
            <a:ext cx="6066339" cy="395007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0"/>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23" name="Picture 22"/>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25" name="Picture 24"/>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6" name="Picture 25"/>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pic>
        <p:nvPicPr>
          <p:cNvPr id="11" name="Picture 2" descr="https://lh4.ggpht.com/HCLK50oZtvTowe2XJGlP5SmiIcbLhA5uwNXA3vqWbmjMlukLduVYf7AK5SvEOxd0xxo=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2858" y="3505251"/>
            <a:ext cx="325859" cy="32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334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k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6858000" cy="5172302"/>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16</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COMMUNITY CONNECTION</a:t>
            </a:r>
          </a:p>
          <a:p>
            <a:pPr algn="l"/>
            <a:r>
              <a:rPr lang="en-US" sz="1800" dirty="0">
                <a:solidFill>
                  <a:srgbClr val="4B92DB"/>
                </a:solidFill>
                <a:latin typeface="+mj-lt"/>
              </a:rPr>
              <a:t>PARKS AND PLAYGROUNDS</a:t>
            </a: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Local parks and park access information…</a:t>
            </a:r>
          </a:p>
        </p:txBody>
      </p:sp>
      <p:pic>
        <p:nvPicPr>
          <p:cNvPr id="18" name="Picture 17"/>
          <p:cNvPicPr>
            <a:picLocks noChangeAspect="1"/>
          </p:cNvPicPr>
          <p:nvPr/>
        </p:nvPicPr>
        <p:blipFill>
          <a:blip r:embed="rId4"/>
          <a:stretch>
            <a:fillRect/>
          </a:stretch>
        </p:blipFill>
        <p:spPr>
          <a:xfrm>
            <a:off x="5484332" y="178628"/>
            <a:ext cx="1096357" cy="1020222"/>
          </a:xfrm>
          <a:prstGeom prst="rect">
            <a:avLst/>
          </a:prstGeom>
        </p:spPr>
      </p:pic>
      <p:pic>
        <p:nvPicPr>
          <p:cNvPr id="19" name="Picture 18"/>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21" name="Picture 20"/>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23" name="Picture 22"/>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5" name="Picture 24"/>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pic>
        <p:nvPicPr>
          <p:cNvPr id="11" name="Picture 2" descr="https://lh4.ggpht.com/HCLK50oZtvTowe2XJGlP5SmiIcbLhA5uwNXA3vqWbmjMlukLduVYf7AK5SvEOxd0xxo=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2759922"/>
            <a:ext cx="325859" cy="32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161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17</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COMMUNITY CONNECTION</a:t>
            </a:r>
          </a:p>
          <a:p>
            <a:pPr algn="l"/>
            <a:r>
              <a:rPr lang="en-US" sz="1800" dirty="0">
                <a:solidFill>
                  <a:srgbClr val="4B92DB"/>
                </a:solidFill>
                <a:latin typeface="+mj-lt"/>
              </a:rPr>
              <a:t>OPEN SPACE</a:t>
            </a: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Open space access information…</a:t>
            </a:r>
          </a:p>
        </p:txBody>
      </p:sp>
      <p:pic>
        <p:nvPicPr>
          <p:cNvPr id="18" name="Picture 17"/>
          <p:cNvPicPr>
            <a:picLocks noChangeAspect="1"/>
          </p:cNvPicPr>
          <p:nvPr/>
        </p:nvPicPr>
        <p:blipFill>
          <a:blip r:embed="rId3"/>
          <a:stretch>
            <a:fillRect/>
          </a:stretch>
        </p:blipFill>
        <p:spPr>
          <a:xfrm>
            <a:off x="5484332" y="178628"/>
            <a:ext cx="1096357" cy="1020222"/>
          </a:xfrm>
          <a:prstGeom prst="rect">
            <a:avLst/>
          </a:prstGeom>
        </p:spPr>
      </p:pic>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71" t="2885" r="3250" b="2573"/>
          <a:stretch/>
        </p:blipFill>
        <p:spPr bwMode="auto">
          <a:xfrm>
            <a:off x="298250" y="2143125"/>
            <a:ext cx="6409439" cy="4954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23" name="Picture 22"/>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25" name="Picture 24"/>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6" name="Picture 25"/>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pic>
        <p:nvPicPr>
          <p:cNvPr id="11" name="Picture 2" descr="https://lh4.ggpht.com/HCLK50oZtvTowe2XJGlP5SmiIcbLhA5uwNXA3vqWbmjMlukLduVYf7AK5SvEOxd0xxo=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717" y="4620568"/>
            <a:ext cx="325859" cy="32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922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18</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COMMUNITY CONNECTION</a:t>
            </a:r>
          </a:p>
          <a:p>
            <a:pPr algn="l"/>
            <a:r>
              <a:rPr lang="en-US" sz="1800" dirty="0">
                <a:solidFill>
                  <a:srgbClr val="4B92DB"/>
                </a:solidFill>
                <a:latin typeface="+mj-lt"/>
              </a:rPr>
              <a:t>NEARBY AMENITIES</a:t>
            </a: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Nearby amenity information…</a:t>
            </a:r>
          </a:p>
        </p:txBody>
      </p:sp>
      <p:pic>
        <p:nvPicPr>
          <p:cNvPr id="18" name="Picture 17"/>
          <p:cNvPicPr>
            <a:picLocks noChangeAspect="1"/>
          </p:cNvPicPr>
          <p:nvPr/>
        </p:nvPicPr>
        <p:blipFill>
          <a:blip r:embed="rId3"/>
          <a:stretch>
            <a:fillRect/>
          </a:stretch>
        </p:blipFill>
        <p:spPr>
          <a:xfrm>
            <a:off x="5484332" y="178628"/>
            <a:ext cx="1096357" cy="1020222"/>
          </a:xfrm>
          <a:prstGeom prst="rect">
            <a:avLst/>
          </a:prstGeom>
        </p:spPr>
      </p:pic>
      <p:pic>
        <p:nvPicPr>
          <p:cNvPr id="19" name="Picture 18"/>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23" name="Picture 22"/>
          <p:cNvPicPr>
            <a:picLocks noChangeAspect="1"/>
          </p:cNvPicPr>
          <p:nvPr/>
        </p:nvPicPr>
        <p:blipFill rotWithShape="1">
          <a:blip r:embed="rId5"/>
          <a:srcRect l="-15248" t="-13168" r="-14156" b="-7832"/>
          <a:stretch/>
        </p:blipFill>
        <p:spPr>
          <a:xfrm>
            <a:off x="4145643" y="8068129"/>
            <a:ext cx="682795" cy="638461"/>
          </a:xfrm>
          <a:prstGeom prst="rect">
            <a:avLst/>
          </a:prstGeom>
        </p:spPr>
      </p:pic>
      <p:pic>
        <p:nvPicPr>
          <p:cNvPr id="25" name="Picture 24"/>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26" name="Picture 25"/>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pic>
        <p:nvPicPr>
          <p:cNvPr id="3" name="Picture 2"/>
          <p:cNvPicPr>
            <a:picLocks noChangeAspect="1"/>
          </p:cNvPicPr>
          <p:nvPr/>
        </p:nvPicPr>
        <p:blipFill>
          <a:blip r:embed="rId8"/>
          <a:stretch>
            <a:fillRect/>
          </a:stretch>
        </p:blipFill>
        <p:spPr>
          <a:xfrm>
            <a:off x="433900" y="2042981"/>
            <a:ext cx="6146789" cy="2805488"/>
          </a:xfrm>
          <a:prstGeom prst="rect">
            <a:avLst/>
          </a:prstGeom>
        </p:spPr>
      </p:pic>
      <p:pic>
        <p:nvPicPr>
          <p:cNvPr id="4" name="Picture 3"/>
          <p:cNvPicPr>
            <a:picLocks noChangeAspect="1"/>
          </p:cNvPicPr>
          <p:nvPr/>
        </p:nvPicPr>
        <p:blipFill>
          <a:blip r:embed="rId9"/>
          <a:stretch>
            <a:fillRect/>
          </a:stretch>
        </p:blipFill>
        <p:spPr>
          <a:xfrm>
            <a:off x="433900" y="5113778"/>
            <a:ext cx="2200275" cy="3276600"/>
          </a:xfrm>
          <a:prstGeom prst="rect">
            <a:avLst/>
          </a:prstGeom>
        </p:spPr>
      </p:pic>
      <p:pic>
        <p:nvPicPr>
          <p:cNvPr id="14" name="Picture 2" descr="https://lh4.ggpht.com/HCLK50oZtvTowe2XJGlP5SmiIcbLhA5uwNXA3vqWbmjMlukLduVYf7AK5SvEOxd0xxo=w3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4364" y="3177948"/>
            <a:ext cx="325859" cy="32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140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32840"/>
            <a:ext cx="6890340" cy="3022885"/>
          </a:xfrm>
          <a:prstGeom prst="rect">
            <a:avLst/>
          </a:prstGeom>
        </p:spPr>
      </p:pic>
      <p:pic>
        <p:nvPicPr>
          <p:cNvPr id="6" name="Picture 5"/>
          <p:cNvPicPr>
            <a:picLocks noChangeAspect="1"/>
          </p:cNvPicPr>
          <p:nvPr/>
        </p:nvPicPr>
        <p:blipFill>
          <a:blip r:embed="rId4"/>
          <a:stretch>
            <a:fillRect/>
          </a:stretch>
        </p:blipFill>
        <p:spPr>
          <a:xfrm>
            <a:off x="3558553" y="2135094"/>
            <a:ext cx="2465233" cy="851357"/>
          </a:xfrm>
          <a:prstGeom prst="rect">
            <a:avLst/>
          </a:prstGeom>
        </p:spPr>
      </p:pic>
      <p:pic>
        <p:nvPicPr>
          <p:cNvPr id="7" name="Picture 6"/>
          <p:cNvPicPr>
            <a:picLocks noChangeAspect="1"/>
          </p:cNvPicPr>
          <p:nvPr/>
        </p:nvPicPr>
        <p:blipFill>
          <a:blip r:embed="rId5"/>
          <a:stretch>
            <a:fillRect/>
          </a:stretch>
        </p:blipFill>
        <p:spPr>
          <a:xfrm>
            <a:off x="3567557" y="3169132"/>
            <a:ext cx="2456229" cy="862999"/>
          </a:xfrm>
          <a:prstGeom prst="rect">
            <a:avLst/>
          </a:prstGeom>
        </p:spPr>
      </p:pic>
      <p:pic>
        <p:nvPicPr>
          <p:cNvPr id="3" name="Picture 2"/>
          <p:cNvPicPr>
            <a:picLocks noChangeAspect="1"/>
          </p:cNvPicPr>
          <p:nvPr/>
        </p:nvPicPr>
        <p:blipFill>
          <a:blip r:embed="rId6"/>
          <a:stretch>
            <a:fillRect/>
          </a:stretch>
        </p:blipFill>
        <p:spPr>
          <a:xfrm>
            <a:off x="514351" y="3238186"/>
            <a:ext cx="2470876" cy="793945"/>
          </a:xfrm>
          <a:prstGeom prst="rect">
            <a:avLst/>
          </a:prstGeom>
        </p:spPr>
      </p:pic>
      <p:pic>
        <p:nvPicPr>
          <p:cNvPr id="2" name="Picture 1"/>
          <p:cNvPicPr>
            <a:picLocks noChangeAspect="1"/>
          </p:cNvPicPr>
          <p:nvPr/>
        </p:nvPicPr>
        <p:blipFill>
          <a:blip r:embed="rId7"/>
          <a:stretch>
            <a:fillRect/>
          </a:stretch>
        </p:blipFill>
        <p:spPr>
          <a:xfrm>
            <a:off x="513407" y="2199626"/>
            <a:ext cx="2471819" cy="786825"/>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19</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BREATHE EASY</a:t>
            </a:r>
          </a:p>
          <a:p>
            <a:pPr algn="l"/>
            <a:r>
              <a:rPr lang="en-US" sz="1800" dirty="0">
                <a:solidFill>
                  <a:srgbClr val="4B92DB"/>
                </a:solidFill>
                <a:latin typeface="+mj-lt"/>
              </a:rPr>
              <a:t>AVOID ASTHMA AND ALLERGY TRIGGERS</a:t>
            </a:r>
          </a:p>
        </p:txBody>
      </p:sp>
      <p:sp>
        <p:nvSpPr>
          <p:cNvPr id="13"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26485C"/>
                </a:solidFill>
                <a:latin typeface="+mn-lt"/>
              </a:rPr>
              <a:t>Help keep your home clear of these common asthma </a:t>
            </a:r>
          </a:p>
          <a:p>
            <a:pPr marL="0" indent="0">
              <a:buNone/>
            </a:pPr>
            <a:r>
              <a:rPr lang="en-US" sz="1200" dirty="0">
                <a:solidFill>
                  <a:srgbClr val="26485C"/>
                </a:solidFill>
                <a:latin typeface="+mn-lt"/>
              </a:rPr>
              <a:t>and allergy triggers.</a:t>
            </a:r>
          </a:p>
        </p:txBody>
      </p:sp>
      <p:pic>
        <p:nvPicPr>
          <p:cNvPr id="18" name="Picture 17"/>
          <p:cNvPicPr>
            <a:picLocks noChangeAspect="1"/>
          </p:cNvPicPr>
          <p:nvPr/>
        </p:nvPicPr>
        <p:blipFill>
          <a:blip r:embed="rId8"/>
          <a:stretch>
            <a:fillRect/>
          </a:stretch>
        </p:blipFill>
        <p:spPr>
          <a:xfrm>
            <a:off x="5484332" y="178628"/>
            <a:ext cx="1096357" cy="1020222"/>
          </a:xfrm>
          <a:prstGeom prst="rect">
            <a:avLst/>
          </a:prstGeom>
        </p:spPr>
      </p:pic>
      <p:sp>
        <p:nvSpPr>
          <p:cNvPr id="31" name="Rectangle 30"/>
          <p:cNvSpPr/>
          <p:nvPr/>
        </p:nvSpPr>
        <p:spPr>
          <a:xfrm>
            <a:off x="4456112" y="3635159"/>
            <a:ext cx="2746375" cy="276999"/>
          </a:xfrm>
          <a:prstGeom prst="rect">
            <a:avLst/>
          </a:prstGeom>
        </p:spPr>
        <p:txBody>
          <a:bodyPr wrap="square">
            <a:spAutoFit/>
          </a:bodyPr>
          <a:lstStyle/>
          <a:p>
            <a:r>
              <a:rPr lang="en-US" sz="1200" b="1" dirty="0">
                <a:solidFill>
                  <a:schemeClr val="bg1"/>
                </a:solidFill>
              </a:rPr>
              <a:t>DUST MITES</a:t>
            </a:r>
          </a:p>
        </p:txBody>
      </p:sp>
      <p:sp>
        <p:nvSpPr>
          <p:cNvPr id="27" name="Rectangle 26"/>
          <p:cNvSpPr/>
          <p:nvPr/>
        </p:nvSpPr>
        <p:spPr>
          <a:xfrm>
            <a:off x="1304571" y="3635159"/>
            <a:ext cx="2746375" cy="276999"/>
          </a:xfrm>
          <a:prstGeom prst="rect">
            <a:avLst/>
          </a:prstGeom>
        </p:spPr>
        <p:txBody>
          <a:bodyPr wrap="square">
            <a:spAutoFit/>
          </a:bodyPr>
          <a:lstStyle/>
          <a:p>
            <a:r>
              <a:rPr lang="en-US" sz="1200" b="1" dirty="0">
                <a:solidFill>
                  <a:schemeClr val="bg1"/>
                </a:solidFill>
              </a:rPr>
              <a:t>TOBACCO SMOKE</a:t>
            </a:r>
          </a:p>
        </p:txBody>
      </p:sp>
      <p:sp>
        <p:nvSpPr>
          <p:cNvPr id="32" name="Rectangle 31"/>
          <p:cNvSpPr/>
          <p:nvPr/>
        </p:nvSpPr>
        <p:spPr>
          <a:xfrm>
            <a:off x="1304571" y="2593039"/>
            <a:ext cx="2746375" cy="276999"/>
          </a:xfrm>
          <a:prstGeom prst="rect">
            <a:avLst/>
          </a:prstGeom>
        </p:spPr>
        <p:txBody>
          <a:bodyPr wrap="square">
            <a:spAutoFit/>
          </a:bodyPr>
          <a:lstStyle/>
          <a:p>
            <a:r>
              <a:rPr lang="en-US" sz="1200" b="1" dirty="0">
                <a:solidFill>
                  <a:schemeClr val="bg1"/>
                </a:solidFill>
              </a:rPr>
              <a:t>PESTS</a:t>
            </a:r>
          </a:p>
        </p:txBody>
      </p:sp>
      <p:sp>
        <p:nvSpPr>
          <p:cNvPr id="33" name="Rectangle 32"/>
          <p:cNvSpPr/>
          <p:nvPr/>
        </p:nvSpPr>
        <p:spPr>
          <a:xfrm>
            <a:off x="4456112" y="2593039"/>
            <a:ext cx="2746375" cy="276999"/>
          </a:xfrm>
          <a:prstGeom prst="rect">
            <a:avLst/>
          </a:prstGeom>
        </p:spPr>
        <p:txBody>
          <a:bodyPr wrap="square">
            <a:spAutoFit/>
          </a:bodyPr>
          <a:lstStyle/>
          <a:p>
            <a:r>
              <a:rPr lang="en-US" sz="1200" b="1" dirty="0">
                <a:solidFill>
                  <a:schemeClr val="bg1"/>
                </a:solidFill>
              </a:rPr>
              <a:t>MOLD &amp; MOISTURE</a:t>
            </a:r>
          </a:p>
        </p:txBody>
      </p:sp>
      <p:sp>
        <p:nvSpPr>
          <p:cNvPr id="35" name="Subtitle 2"/>
          <p:cNvSpPr txBox="1">
            <a:spLocks/>
          </p:cNvSpPr>
          <p:nvPr/>
        </p:nvSpPr>
        <p:spPr>
          <a:xfrm>
            <a:off x="514350" y="4577292"/>
            <a:ext cx="1335612" cy="423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Report Issues</a:t>
            </a:r>
            <a:endParaRPr lang="en-US" sz="1200" b="1" dirty="0">
              <a:solidFill>
                <a:srgbClr val="FF0000"/>
              </a:solidFill>
              <a:latin typeface="+mj-lt"/>
            </a:endParaRPr>
          </a:p>
        </p:txBody>
      </p:sp>
      <p:sp>
        <p:nvSpPr>
          <p:cNvPr id="36" name="Subtitle 2"/>
          <p:cNvSpPr txBox="1">
            <a:spLocks/>
          </p:cNvSpPr>
          <p:nvPr/>
        </p:nvSpPr>
        <p:spPr>
          <a:xfrm>
            <a:off x="1779511" y="4577292"/>
            <a:ext cx="4488250" cy="4233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Report problems to management as soon as possible </a:t>
            </a:r>
            <a:r>
              <a:rPr lang="en-US" sz="1200" dirty="0">
                <a:solidFill>
                  <a:srgbClr val="FF0000"/>
                </a:solidFill>
                <a:latin typeface="+mn-lt"/>
              </a:rPr>
              <a:t>(Insert phone number)</a:t>
            </a:r>
            <a:r>
              <a:rPr lang="en-US" sz="1200" dirty="0">
                <a:solidFill>
                  <a:srgbClr val="595959"/>
                </a:solidFill>
                <a:latin typeface="+mn-lt"/>
              </a:rPr>
              <a:t>.</a:t>
            </a:r>
            <a:endParaRPr lang="en-US" sz="1200" dirty="0">
              <a:latin typeface="+mn-lt"/>
            </a:endParaRPr>
          </a:p>
        </p:txBody>
      </p:sp>
      <p:sp>
        <p:nvSpPr>
          <p:cNvPr id="37" name="Subtitle 2"/>
          <p:cNvSpPr txBox="1">
            <a:spLocks/>
          </p:cNvSpPr>
          <p:nvPr/>
        </p:nvSpPr>
        <p:spPr>
          <a:xfrm>
            <a:off x="513407" y="4988983"/>
            <a:ext cx="1335612"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Good Housekeeping</a:t>
            </a:r>
            <a:endParaRPr lang="en-US" sz="1200" b="1" dirty="0">
              <a:solidFill>
                <a:srgbClr val="FF0000"/>
              </a:solidFill>
              <a:latin typeface="+mj-lt"/>
            </a:endParaRPr>
          </a:p>
        </p:txBody>
      </p:sp>
      <p:sp>
        <p:nvSpPr>
          <p:cNvPr id="38" name="Subtitle 2"/>
          <p:cNvSpPr txBox="1">
            <a:spLocks/>
          </p:cNvSpPr>
          <p:nvPr/>
        </p:nvSpPr>
        <p:spPr>
          <a:xfrm>
            <a:off x="1778568" y="4988983"/>
            <a:ext cx="4773746"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Be sure to: clean up food waste daily, avoid collecting boxes/papers/magazines, check cupboards and corners for pests and mold, maintain a regular cleaning routine.</a:t>
            </a:r>
            <a:endParaRPr lang="en-US" sz="1200" dirty="0">
              <a:latin typeface="+mn-lt"/>
            </a:endParaRPr>
          </a:p>
        </p:txBody>
      </p:sp>
      <p:sp>
        <p:nvSpPr>
          <p:cNvPr id="39" name="Subtitle 2"/>
          <p:cNvSpPr txBox="1">
            <a:spLocks/>
          </p:cNvSpPr>
          <p:nvPr/>
        </p:nvSpPr>
        <p:spPr>
          <a:xfrm>
            <a:off x="514350" y="5666317"/>
            <a:ext cx="1335612" cy="4222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Treat Pets</a:t>
            </a:r>
            <a:endParaRPr lang="en-US" sz="1200" b="1" dirty="0">
              <a:solidFill>
                <a:srgbClr val="FF0000"/>
              </a:solidFill>
              <a:latin typeface="+mj-lt"/>
            </a:endParaRPr>
          </a:p>
        </p:txBody>
      </p:sp>
      <p:sp>
        <p:nvSpPr>
          <p:cNvPr id="40" name="Subtitle 2"/>
          <p:cNvSpPr txBox="1">
            <a:spLocks/>
          </p:cNvSpPr>
          <p:nvPr/>
        </p:nvSpPr>
        <p:spPr>
          <a:xfrm>
            <a:off x="1779510" y="5666316"/>
            <a:ext cx="4772803" cy="3439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Have pets treated for fleas and other pests yearly.</a:t>
            </a:r>
            <a:endParaRPr lang="en-US" sz="1200" dirty="0">
              <a:latin typeface="+mn-lt"/>
            </a:endParaRPr>
          </a:p>
        </p:txBody>
      </p:sp>
      <p:sp>
        <p:nvSpPr>
          <p:cNvPr id="41" name="Subtitle 2"/>
          <p:cNvSpPr txBox="1">
            <a:spLocks/>
          </p:cNvSpPr>
          <p:nvPr/>
        </p:nvSpPr>
        <p:spPr>
          <a:xfrm>
            <a:off x="514350" y="6040965"/>
            <a:ext cx="1335612"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No Pesticide Foggers</a:t>
            </a:r>
            <a:endParaRPr lang="en-US" sz="1200" b="1" dirty="0">
              <a:solidFill>
                <a:srgbClr val="FF0000"/>
              </a:solidFill>
              <a:latin typeface="+mj-lt"/>
            </a:endParaRPr>
          </a:p>
        </p:txBody>
      </p:sp>
      <p:sp>
        <p:nvSpPr>
          <p:cNvPr id="42" name="Subtitle 2"/>
          <p:cNvSpPr txBox="1">
            <a:spLocks/>
          </p:cNvSpPr>
          <p:nvPr/>
        </p:nvSpPr>
        <p:spPr>
          <a:xfrm>
            <a:off x="1779510" y="6040965"/>
            <a:ext cx="4659389"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Avoid using foggers as they are often ineffective and contain products that are harmful to your health.</a:t>
            </a:r>
            <a:endParaRPr lang="en-US" sz="1200" dirty="0">
              <a:latin typeface="+mn-lt"/>
            </a:endParaRPr>
          </a:p>
        </p:txBody>
      </p:sp>
      <p:sp>
        <p:nvSpPr>
          <p:cNvPr id="43" name="Subtitle 2"/>
          <p:cNvSpPr txBox="1">
            <a:spLocks/>
          </p:cNvSpPr>
          <p:nvPr/>
        </p:nvSpPr>
        <p:spPr>
          <a:xfrm>
            <a:off x="514350" y="6616700"/>
            <a:ext cx="1335612"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Report Leaks</a:t>
            </a:r>
            <a:endParaRPr lang="en-US" sz="1200" b="1" dirty="0">
              <a:solidFill>
                <a:srgbClr val="FF0000"/>
              </a:solidFill>
              <a:latin typeface="+mj-lt"/>
            </a:endParaRPr>
          </a:p>
        </p:txBody>
      </p:sp>
      <p:sp>
        <p:nvSpPr>
          <p:cNvPr id="44" name="Subtitle 2"/>
          <p:cNvSpPr txBox="1">
            <a:spLocks/>
          </p:cNvSpPr>
          <p:nvPr/>
        </p:nvSpPr>
        <p:spPr>
          <a:xfrm>
            <a:off x="1779511" y="6559550"/>
            <a:ext cx="4659388" cy="61118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Report plumbing/roof/toilet leaks to management as soon as possible </a:t>
            </a:r>
            <a:r>
              <a:rPr lang="en-US" sz="1200" dirty="0">
                <a:solidFill>
                  <a:srgbClr val="FF0000"/>
                </a:solidFill>
                <a:latin typeface="+mn-lt"/>
              </a:rPr>
              <a:t>(Phone number</a:t>
            </a:r>
            <a:r>
              <a:rPr lang="en-US" sz="1200" dirty="0">
                <a:solidFill>
                  <a:srgbClr val="595959"/>
                </a:solidFill>
                <a:latin typeface="+mn-lt"/>
              </a:rPr>
              <a:t>). A small leak can turn into a big problem quickly.</a:t>
            </a:r>
            <a:endParaRPr lang="en-US" sz="1200" dirty="0">
              <a:latin typeface="+mn-lt"/>
            </a:endParaRPr>
          </a:p>
        </p:txBody>
      </p:sp>
      <p:sp>
        <p:nvSpPr>
          <p:cNvPr id="45" name="Subtitle 2"/>
          <p:cNvSpPr txBox="1">
            <a:spLocks/>
          </p:cNvSpPr>
          <p:nvPr/>
        </p:nvSpPr>
        <p:spPr>
          <a:xfrm>
            <a:off x="514351" y="7151804"/>
            <a:ext cx="1335612"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Exhaust Fans</a:t>
            </a:r>
            <a:endParaRPr lang="en-US" sz="1200" b="1" dirty="0">
              <a:solidFill>
                <a:srgbClr val="FF0000"/>
              </a:solidFill>
              <a:latin typeface="+mj-lt"/>
            </a:endParaRPr>
          </a:p>
        </p:txBody>
      </p:sp>
      <p:sp>
        <p:nvSpPr>
          <p:cNvPr id="46" name="Subtitle 2"/>
          <p:cNvSpPr txBox="1">
            <a:spLocks/>
          </p:cNvSpPr>
          <p:nvPr/>
        </p:nvSpPr>
        <p:spPr>
          <a:xfrm>
            <a:off x="1779511" y="7151804"/>
            <a:ext cx="4659387" cy="5723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Use the exhaust fans in your kitchen and bathroom to avoid mold and moisture damage.  Clean regularly to avoid buildup of dust.</a:t>
            </a:r>
            <a:endParaRPr lang="en-US" sz="1200" dirty="0">
              <a:latin typeface="+mn-lt"/>
            </a:endParaRPr>
          </a:p>
        </p:txBody>
      </p:sp>
      <p:sp>
        <p:nvSpPr>
          <p:cNvPr id="47" name="Subtitle 2"/>
          <p:cNvSpPr txBox="1">
            <a:spLocks/>
          </p:cNvSpPr>
          <p:nvPr/>
        </p:nvSpPr>
        <p:spPr>
          <a:xfrm>
            <a:off x="514351" y="7766089"/>
            <a:ext cx="1335612"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Smoking</a:t>
            </a:r>
            <a:endParaRPr lang="en-US" sz="1200" b="1" dirty="0">
              <a:solidFill>
                <a:srgbClr val="FF0000"/>
              </a:solidFill>
              <a:latin typeface="+mj-lt"/>
            </a:endParaRPr>
          </a:p>
        </p:txBody>
      </p:sp>
      <p:sp>
        <p:nvSpPr>
          <p:cNvPr id="48" name="Subtitle 2"/>
          <p:cNvSpPr txBox="1">
            <a:spLocks/>
          </p:cNvSpPr>
          <p:nvPr/>
        </p:nvSpPr>
        <p:spPr>
          <a:xfrm>
            <a:off x="1779512" y="7766089"/>
            <a:ext cx="4488250" cy="4931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Smoke at least 25 feet away from the building.</a:t>
            </a:r>
            <a:endParaRPr lang="en-US" sz="1200" dirty="0">
              <a:latin typeface="+mn-lt"/>
            </a:endParaRPr>
          </a:p>
        </p:txBody>
      </p:sp>
      <p:sp>
        <p:nvSpPr>
          <p:cNvPr id="49" name="Rectangle 48"/>
          <p:cNvSpPr/>
          <p:nvPr/>
        </p:nvSpPr>
        <p:spPr>
          <a:xfrm>
            <a:off x="514350" y="8070009"/>
            <a:ext cx="3327401" cy="646331"/>
          </a:xfrm>
          <a:prstGeom prst="rect">
            <a:avLst/>
          </a:prstGeom>
        </p:spPr>
        <p:txBody>
          <a:bodyPr wrap="square" anchor="t">
            <a:spAutoFit/>
          </a:bodyPr>
          <a:lstStyle/>
          <a:p>
            <a:r>
              <a:rPr lang="en-US" sz="1200" dirty="0">
                <a:solidFill>
                  <a:srgbClr val="4B92DB"/>
                </a:solidFill>
              </a:rPr>
              <a:t>If you or a family member is experiencing persistent </a:t>
            </a:r>
            <a:r>
              <a:rPr lang="en-US" sz="1200" b="1" dirty="0">
                <a:solidFill>
                  <a:srgbClr val="4B92DB"/>
                </a:solidFill>
              </a:rPr>
              <a:t>hives, rash, or breathing issues,</a:t>
            </a:r>
            <a:r>
              <a:rPr lang="en-US" sz="1200" dirty="0">
                <a:solidFill>
                  <a:srgbClr val="4B92DB"/>
                </a:solidFill>
              </a:rPr>
              <a:t> contact your health care provider.</a:t>
            </a:r>
          </a:p>
        </p:txBody>
      </p:sp>
      <p:pic>
        <p:nvPicPr>
          <p:cNvPr id="50" name="Picture 49"/>
          <p:cNvPicPr>
            <a:picLocks noChangeAspect="1"/>
          </p:cNvPicPr>
          <p:nvPr/>
        </p:nvPicPr>
        <p:blipFill rotWithShape="1">
          <a:blip r:embed="rId9">
            <a:lum bright="70000" contrast="-70000"/>
          </a:blip>
          <a:srcRect l="-21026" t="-13168" r="-18172" b="-7832"/>
          <a:stretch/>
        </p:blipFill>
        <p:spPr>
          <a:xfrm>
            <a:off x="5318568" y="8068129"/>
            <a:ext cx="734470" cy="638461"/>
          </a:xfrm>
          <a:prstGeom prst="rect">
            <a:avLst/>
          </a:prstGeom>
        </p:spPr>
      </p:pic>
      <p:pic>
        <p:nvPicPr>
          <p:cNvPr id="51" name="Picture 50"/>
          <p:cNvPicPr>
            <a:picLocks noChangeAspect="1"/>
          </p:cNvPicPr>
          <p:nvPr/>
        </p:nvPicPr>
        <p:blipFill rotWithShape="1">
          <a:blip r:embed="rId10"/>
          <a:srcRect l="-15248" t="-13168" r="-14156" b="-7832"/>
          <a:stretch/>
        </p:blipFill>
        <p:spPr>
          <a:xfrm>
            <a:off x="4145643" y="8068129"/>
            <a:ext cx="682795" cy="638461"/>
          </a:xfrm>
          <a:prstGeom prst="rect">
            <a:avLst/>
          </a:prstGeom>
        </p:spPr>
      </p:pic>
      <p:pic>
        <p:nvPicPr>
          <p:cNvPr id="52" name="Picture 51"/>
          <p:cNvPicPr>
            <a:picLocks noChangeAspect="1"/>
          </p:cNvPicPr>
          <p:nvPr/>
        </p:nvPicPr>
        <p:blipFill rotWithShape="1">
          <a:blip r:embed="rId11">
            <a:lum bright="70000" contrast="-70000"/>
          </a:blip>
          <a:srcRect l="-12497" t="-13168" r="-11062" b="-7832"/>
          <a:stretch/>
        </p:blipFill>
        <p:spPr>
          <a:xfrm>
            <a:off x="4762500" y="8068129"/>
            <a:ext cx="651949" cy="638461"/>
          </a:xfrm>
          <a:prstGeom prst="rect">
            <a:avLst/>
          </a:prstGeom>
        </p:spPr>
      </p:pic>
      <p:pic>
        <p:nvPicPr>
          <p:cNvPr id="53" name="Picture 52"/>
          <p:cNvPicPr>
            <a:picLocks noChangeAspect="1"/>
          </p:cNvPicPr>
          <p:nvPr/>
        </p:nvPicPr>
        <p:blipFill rotWithShape="1">
          <a:blip r:embed="rId12">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430520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2</a:t>
            </a:fld>
            <a:endParaRPr lang="en-US" sz="1000" dirty="0">
              <a:solidFill>
                <a:srgbClr val="A6BCC6"/>
              </a:solidFill>
              <a:cs typeface="Verdana"/>
            </a:endParaRPr>
          </a:p>
        </p:txBody>
      </p:sp>
      <p:sp>
        <p:nvSpPr>
          <p:cNvPr id="7"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26485C"/>
                </a:solidFill>
                <a:latin typeface="+mj-lt"/>
              </a:rPr>
              <a:t>TABLE OF CONTENTS</a:t>
            </a:r>
          </a:p>
        </p:txBody>
      </p:sp>
      <p:sp>
        <p:nvSpPr>
          <p:cNvPr id="8"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IMPORTANT PHONE NUMBERS 					          	00</a:t>
            </a:r>
          </a:p>
          <a:p>
            <a:pPr marL="0" indent="0">
              <a:buNone/>
            </a:pPr>
            <a:r>
              <a:rPr lang="en-US" sz="1200" dirty="0">
                <a:solidFill>
                  <a:schemeClr val="tx1">
                    <a:lumMod val="65000"/>
                    <a:lumOff val="35000"/>
                  </a:schemeClr>
                </a:solidFill>
                <a:latin typeface="+mn-lt"/>
              </a:rPr>
              <a:t>WELCOME FROM THE </a:t>
            </a:r>
            <a:r>
              <a:rPr lang="en-US" sz="1200" dirty="0">
                <a:solidFill>
                  <a:srgbClr val="FF0000"/>
                </a:solidFill>
                <a:latin typeface="+mn-lt"/>
              </a:rPr>
              <a:t>DIRECTOR</a:t>
            </a:r>
            <a:r>
              <a:rPr lang="en-US" sz="1200" dirty="0">
                <a:solidFill>
                  <a:schemeClr val="tx1">
                    <a:lumMod val="65000"/>
                    <a:lumOff val="35000"/>
                  </a:schemeClr>
                </a:solidFill>
                <a:latin typeface="+mn-lt"/>
              </a:rPr>
              <a:t>					00</a:t>
            </a:r>
          </a:p>
        </p:txBody>
      </p:sp>
      <p:pic>
        <p:nvPicPr>
          <p:cNvPr id="14" name="Picture 13"/>
          <p:cNvPicPr>
            <a:picLocks noChangeAspect="1"/>
          </p:cNvPicPr>
          <p:nvPr/>
        </p:nvPicPr>
        <p:blipFill>
          <a:blip r:embed="rId3"/>
          <a:stretch>
            <a:fillRect/>
          </a:stretch>
        </p:blipFill>
        <p:spPr>
          <a:xfrm>
            <a:off x="514350" y="2129972"/>
            <a:ext cx="914400" cy="850900"/>
          </a:xfrm>
          <a:prstGeom prst="rect">
            <a:avLst/>
          </a:prstGeom>
        </p:spPr>
      </p:pic>
      <p:pic>
        <p:nvPicPr>
          <p:cNvPr id="15" name="Picture 14"/>
          <p:cNvPicPr>
            <a:picLocks noChangeAspect="1"/>
          </p:cNvPicPr>
          <p:nvPr/>
        </p:nvPicPr>
        <p:blipFill>
          <a:blip r:embed="rId4"/>
          <a:stretch>
            <a:fillRect/>
          </a:stretch>
        </p:blipFill>
        <p:spPr>
          <a:xfrm>
            <a:off x="514350" y="3647839"/>
            <a:ext cx="889000" cy="850900"/>
          </a:xfrm>
          <a:prstGeom prst="rect">
            <a:avLst/>
          </a:prstGeom>
        </p:spPr>
      </p:pic>
      <p:sp>
        <p:nvSpPr>
          <p:cNvPr id="19" name="Subtitle 2"/>
          <p:cNvSpPr txBox="1">
            <a:spLocks/>
          </p:cNvSpPr>
          <p:nvPr/>
        </p:nvSpPr>
        <p:spPr>
          <a:xfrm>
            <a:off x="1434192" y="2129972"/>
            <a:ext cx="5314950" cy="11538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LIFESTYLE							00</a:t>
            </a:r>
          </a:p>
          <a:p>
            <a:pPr marL="0" indent="0">
              <a:buNone/>
            </a:pPr>
            <a:r>
              <a:rPr lang="en-US" sz="1200" dirty="0">
                <a:solidFill>
                  <a:schemeClr val="tx1">
                    <a:lumMod val="65000"/>
                    <a:lumOff val="35000"/>
                  </a:schemeClr>
                </a:solidFill>
                <a:latin typeface="+mn-lt"/>
              </a:rPr>
              <a:t>COMMUNITY CONNECTION				00</a:t>
            </a:r>
          </a:p>
          <a:p>
            <a:pPr marL="0" indent="0">
              <a:buNone/>
            </a:pPr>
            <a:r>
              <a:rPr lang="en-US" sz="1200" dirty="0">
                <a:solidFill>
                  <a:schemeClr val="tx1">
                    <a:lumMod val="65000"/>
                    <a:lumOff val="35000"/>
                  </a:schemeClr>
                </a:solidFill>
                <a:latin typeface="+mn-lt"/>
              </a:rPr>
              <a:t>BEATHE EASY WITH CLEANER AIR			00</a:t>
            </a:r>
          </a:p>
          <a:p>
            <a:pPr marL="0" indent="0">
              <a:buNone/>
            </a:pPr>
            <a:r>
              <a:rPr lang="en-US" sz="1200" dirty="0">
                <a:solidFill>
                  <a:schemeClr val="tx1">
                    <a:lumMod val="65000"/>
                    <a:lumOff val="35000"/>
                  </a:schemeClr>
                </a:solidFill>
                <a:latin typeface="+mn-lt"/>
              </a:rPr>
              <a:t>SMOKING POLICY &amp; SUPPORT				00</a:t>
            </a:r>
          </a:p>
        </p:txBody>
      </p:sp>
      <p:sp>
        <p:nvSpPr>
          <p:cNvPr id="20" name="Subtitle 2"/>
          <p:cNvSpPr txBox="1">
            <a:spLocks/>
          </p:cNvSpPr>
          <p:nvPr/>
        </p:nvSpPr>
        <p:spPr>
          <a:xfrm>
            <a:off x="1434192" y="3789382"/>
            <a:ext cx="5314950" cy="8509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ENERGY: COMFORT &amp; EFFICIENCY			00</a:t>
            </a:r>
          </a:p>
          <a:p>
            <a:pPr marL="0" indent="0">
              <a:buNone/>
            </a:pPr>
            <a:r>
              <a:rPr lang="en-US" sz="1200" dirty="0">
                <a:solidFill>
                  <a:schemeClr val="tx1">
                    <a:lumMod val="65000"/>
                    <a:lumOff val="35000"/>
                  </a:schemeClr>
                </a:solidFill>
                <a:latin typeface="+mn-lt"/>
              </a:rPr>
              <a:t>WATER SMART						00</a:t>
            </a:r>
          </a:p>
        </p:txBody>
      </p:sp>
      <p:sp>
        <p:nvSpPr>
          <p:cNvPr id="21" name="Subtitle 2"/>
          <p:cNvSpPr txBox="1">
            <a:spLocks/>
          </p:cNvSpPr>
          <p:nvPr/>
        </p:nvSpPr>
        <p:spPr>
          <a:xfrm>
            <a:off x="1434192" y="5203444"/>
            <a:ext cx="5314950" cy="8509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RECYCLING &amp; WASTE MANAGEMENT			00</a:t>
            </a:r>
          </a:p>
          <a:p>
            <a:pPr marL="0" indent="0">
              <a:buNone/>
            </a:pPr>
            <a:r>
              <a:rPr lang="en-US" sz="1200" dirty="0">
                <a:solidFill>
                  <a:schemeClr val="tx1">
                    <a:lumMod val="65000"/>
                    <a:lumOff val="35000"/>
                  </a:schemeClr>
                </a:solidFill>
                <a:latin typeface="+mn-lt"/>
              </a:rPr>
              <a:t>GREEN CLEANING						00</a:t>
            </a:r>
          </a:p>
          <a:p>
            <a:pPr marL="0" indent="0">
              <a:buNone/>
            </a:pPr>
            <a:r>
              <a:rPr lang="en-US" sz="1200" dirty="0">
                <a:solidFill>
                  <a:schemeClr val="tx1">
                    <a:lumMod val="65000"/>
                    <a:lumOff val="35000"/>
                  </a:schemeClr>
                </a:solidFill>
                <a:latin typeface="+mn-lt"/>
              </a:rPr>
              <a:t>PEST MANAGEMENT					00</a:t>
            </a:r>
          </a:p>
        </p:txBody>
      </p:sp>
      <p:sp>
        <p:nvSpPr>
          <p:cNvPr id="22" name="Subtitle 2"/>
          <p:cNvSpPr txBox="1">
            <a:spLocks/>
          </p:cNvSpPr>
          <p:nvPr/>
        </p:nvSpPr>
        <p:spPr>
          <a:xfrm>
            <a:off x="1434192" y="6397227"/>
            <a:ext cx="5314950" cy="11896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EMERGENCY PLAN						00</a:t>
            </a:r>
          </a:p>
          <a:p>
            <a:pPr marL="0" indent="0">
              <a:buNone/>
            </a:pPr>
            <a:r>
              <a:rPr lang="en-US" sz="1200" dirty="0">
                <a:solidFill>
                  <a:schemeClr val="tx1">
                    <a:lumMod val="65000"/>
                    <a:lumOff val="35000"/>
                  </a:schemeClr>
                </a:solidFill>
                <a:latin typeface="+mn-lt"/>
              </a:rPr>
              <a:t>EXTERIOR SITE MAINTENANCE				00</a:t>
            </a:r>
          </a:p>
          <a:p>
            <a:pPr marL="0" indent="0">
              <a:buNone/>
            </a:pPr>
            <a:r>
              <a:rPr lang="en-US" sz="1200" dirty="0">
                <a:solidFill>
                  <a:schemeClr val="tx1">
                    <a:lumMod val="65000"/>
                    <a:lumOff val="35000"/>
                  </a:schemeClr>
                </a:solidFill>
                <a:latin typeface="+mn-lt"/>
              </a:rPr>
              <a:t>ROUTINE MAINTENANCE PLAN				00</a:t>
            </a:r>
          </a:p>
          <a:p>
            <a:pPr marL="0" indent="0">
              <a:buNone/>
            </a:pPr>
            <a:r>
              <a:rPr lang="en-US" sz="1200" dirty="0">
                <a:solidFill>
                  <a:schemeClr val="tx1">
                    <a:lumMod val="65000"/>
                    <a:lumOff val="35000"/>
                  </a:schemeClr>
                </a:solidFill>
                <a:latin typeface="+mn-lt"/>
              </a:rPr>
              <a:t>LOCATION OF SYSTEM TURN-OFFS			00</a:t>
            </a:r>
          </a:p>
          <a:p>
            <a:pPr marL="0" indent="0">
              <a:buNone/>
            </a:pPr>
            <a:r>
              <a:rPr lang="en-US" sz="1200" dirty="0">
                <a:solidFill>
                  <a:srgbClr val="FF0000"/>
                </a:solidFill>
                <a:latin typeface="+mn-lt"/>
              </a:rPr>
              <a:t>BUILDING POLICIES					00</a:t>
            </a:r>
          </a:p>
        </p:txBody>
      </p:sp>
      <p:pic>
        <p:nvPicPr>
          <p:cNvPr id="26" name="Picture 25"/>
          <p:cNvPicPr>
            <a:picLocks noChangeAspect="1"/>
          </p:cNvPicPr>
          <p:nvPr/>
        </p:nvPicPr>
        <p:blipFill>
          <a:blip r:embed="rId5"/>
          <a:stretch>
            <a:fillRect/>
          </a:stretch>
        </p:blipFill>
        <p:spPr>
          <a:xfrm>
            <a:off x="514350" y="5127229"/>
            <a:ext cx="850900" cy="850900"/>
          </a:xfrm>
          <a:prstGeom prst="rect">
            <a:avLst/>
          </a:prstGeom>
        </p:spPr>
      </p:pic>
      <p:pic>
        <p:nvPicPr>
          <p:cNvPr id="27" name="Picture 26"/>
          <p:cNvPicPr>
            <a:picLocks noChangeAspect="1"/>
          </p:cNvPicPr>
          <p:nvPr/>
        </p:nvPicPr>
        <p:blipFill>
          <a:blip r:embed="rId6"/>
          <a:stretch>
            <a:fillRect/>
          </a:stretch>
        </p:blipFill>
        <p:spPr>
          <a:xfrm>
            <a:off x="514350" y="6566614"/>
            <a:ext cx="850900" cy="850900"/>
          </a:xfrm>
          <a:prstGeom prst="rect">
            <a:avLst/>
          </a:prstGeom>
        </p:spPr>
      </p:pic>
      <p:sp>
        <p:nvSpPr>
          <p:cNvPr id="2" name="TextBox 1"/>
          <p:cNvSpPr txBox="1"/>
          <p:nvPr/>
        </p:nvSpPr>
        <p:spPr>
          <a:xfrm>
            <a:off x="412722" y="8178518"/>
            <a:ext cx="6167967" cy="400110"/>
          </a:xfrm>
          <a:prstGeom prst="rect">
            <a:avLst/>
          </a:prstGeom>
          <a:noFill/>
        </p:spPr>
        <p:txBody>
          <a:bodyPr wrap="square" rtlCol="0">
            <a:spAutoFit/>
          </a:bodyPr>
          <a:lstStyle/>
          <a:p>
            <a:pPr algn="ctr"/>
            <a:r>
              <a:rPr lang="en-US" sz="1000" dirty="0"/>
              <a:t>This document was developed by Group14 Engineering and Red Thread Creative Group </a:t>
            </a:r>
          </a:p>
          <a:p>
            <a:pPr algn="ctr"/>
            <a:r>
              <a:rPr lang="en-US" sz="1000" dirty="0"/>
              <a:t>on behalf of Enterprise Green Communities.</a:t>
            </a:r>
          </a:p>
        </p:txBody>
      </p:sp>
    </p:spTree>
    <p:extLst>
      <p:ext uri="{BB962C8B-B14F-4D97-AF65-F5344CB8AC3E}">
        <p14:creationId xmlns:p14="http://schemas.microsoft.com/office/powerpoint/2010/main" val="3479471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14350" y="8070009"/>
            <a:ext cx="3327401" cy="646331"/>
          </a:xfrm>
          <a:prstGeom prst="rect">
            <a:avLst/>
          </a:prstGeom>
        </p:spPr>
        <p:txBody>
          <a:bodyPr wrap="square" anchor="t">
            <a:spAutoFit/>
          </a:bodyPr>
          <a:lstStyle/>
          <a:p>
            <a:r>
              <a:rPr lang="en-US" sz="1200" dirty="0">
                <a:solidFill>
                  <a:srgbClr val="4B92DB"/>
                </a:solidFill>
              </a:rPr>
              <a:t>If you want to quit smoking, </a:t>
            </a:r>
            <a:r>
              <a:rPr lang="en-US" sz="1200" b="1" dirty="0">
                <a:solidFill>
                  <a:srgbClr val="FF0000"/>
                </a:solidFill>
              </a:rPr>
              <a:t>XXX</a:t>
            </a:r>
            <a:r>
              <a:rPr lang="en-US" sz="1200" dirty="0">
                <a:solidFill>
                  <a:srgbClr val="4B92DB"/>
                </a:solidFill>
              </a:rPr>
              <a:t> programs offer help. Contact </a:t>
            </a:r>
            <a:r>
              <a:rPr lang="en-US" sz="1200" b="1" dirty="0">
                <a:solidFill>
                  <a:srgbClr val="FF0000"/>
                </a:solidFill>
              </a:rPr>
              <a:t>XXX</a:t>
            </a:r>
            <a:r>
              <a:rPr lang="en-US" sz="1200" dirty="0">
                <a:solidFill>
                  <a:srgbClr val="4B92DB"/>
                </a:solidFill>
              </a:rPr>
              <a:t> for more information.</a:t>
            </a:r>
          </a:p>
        </p:txBody>
      </p:sp>
      <p:pic>
        <p:nvPicPr>
          <p:cNvPr id="4" name="Picture 3" descr="cigarette-end-488400_1920.jpg"/>
          <p:cNvPicPr>
            <a:picLocks noChangeAspect="1"/>
          </p:cNvPicPr>
          <p:nvPr/>
        </p:nvPicPr>
        <p:blipFill rotWithShape="1">
          <a:blip r:embed="rId3">
            <a:extLst>
              <a:ext uri="{28A0092B-C50C-407E-A947-70E740481C1C}">
                <a14:useLocalDpi xmlns:a14="http://schemas.microsoft.com/office/drawing/2010/main" val="0"/>
              </a:ext>
            </a:extLst>
          </a:blip>
          <a:srcRect b="14882"/>
          <a:stretch/>
        </p:blipFill>
        <p:spPr>
          <a:xfrm>
            <a:off x="0" y="-1"/>
            <a:ext cx="6858000" cy="7783141"/>
          </a:xfrm>
          <a:prstGeom prst="rect">
            <a:avLst/>
          </a:prstGeom>
        </p:spPr>
      </p:pic>
      <p:sp>
        <p:nvSpPr>
          <p:cNvPr id="27" name="Rectangle 26"/>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4B92DB"/>
                </a:solidFill>
                <a:latin typeface="+mj-lt"/>
              </a:rPr>
              <a:t>SMOKE FREE</a:t>
            </a:r>
          </a:p>
          <a:p>
            <a:pPr algn="l"/>
            <a:r>
              <a:rPr lang="en-US" sz="1800" dirty="0">
                <a:solidFill>
                  <a:srgbClr val="4B92DB"/>
                </a:solidFill>
                <a:latin typeface="+mj-lt"/>
              </a:rPr>
              <a:t>SMOKING POLICY &amp; SUPPORT</a:t>
            </a:r>
          </a:p>
        </p:txBody>
      </p:sp>
      <p:sp>
        <p:nvSpPr>
          <p:cNvPr id="33" name="Subtitle 2"/>
          <p:cNvSpPr txBox="1">
            <a:spLocks/>
          </p:cNvSpPr>
          <p:nvPr/>
        </p:nvSpPr>
        <p:spPr>
          <a:xfrm>
            <a:off x="3349626" y="1476376"/>
            <a:ext cx="3231064" cy="630676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Briefly state where smoking is allowed / not allowed on the property.</a:t>
            </a:r>
          </a:p>
          <a:p>
            <a:pPr marL="0" indent="0">
              <a:buNone/>
            </a:pPr>
            <a:endParaRPr lang="en-US" sz="1200" b="1" dirty="0">
              <a:solidFill>
                <a:srgbClr val="595959"/>
              </a:solidFill>
              <a:latin typeface="+mn-lt"/>
            </a:endParaRPr>
          </a:p>
          <a:p>
            <a:pPr marL="0" indent="0">
              <a:buNone/>
            </a:pPr>
            <a:r>
              <a:rPr lang="en-US" sz="1200" b="1" dirty="0">
                <a:solidFill>
                  <a:srgbClr val="595959"/>
                </a:solidFill>
                <a:latin typeface="+mn-lt"/>
              </a:rPr>
              <a:t>Why is Smoke Free Housing Good?</a:t>
            </a:r>
            <a:endParaRPr lang="en-US" sz="1200" dirty="0">
              <a:solidFill>
                <a:srgbClr val="595959"/>
              </a:solidFill>
              <a:latin typeface="+mn-lt"/>
            </a:endParaRPr>
          </a:p>
          <a:p>
            <a:r>
              <a:rPr lang="en-US" sz="1200" dirty="0">
                <a:solidFill>
                  <a:srgbClr val="595959"/>
                </a:solidFill>
                <a:latin typeface="+mn-lt"/>
              </a:rPr>
              <a:t>Smoking is the #1 cause of lung cancer and shortening of lives</a:t>
            </a:r>
          </a:p>
          <a:p>
            <a:r>
              <a:rPr lang="en-US" sz="1200" dirty="0">
                <a:solidFill>
                  <a:srgbClr val="595959"/>
                </a:solidFill>
                <a:latin typeface="+mn-lt"/>
              </a:rPr>
              <a:t>Smoking is the #1 cause of severe ear aches and asthma in children</a:t>
            </a:r>
          </a:p>
          <a:p>
            <a:r>
              <a:rPr lang="en-US" sz="1200" dirty="0">
                <a:solidFill>
                  <a:srgbClr val="595959"/>
                </a:solidFill>
                <a:latin typeface="+mn-lt"/>
              </a:rPr>
              <a:t>Secondhand smoke is the third leading cause of preventable death</a:t>
            </a:r>
          </a:p>
          <a:p>
            <a:r>
              <a:rPr lang="en-US" sz="1200" dirty="0">
                <a:solidFill>
                  <a:srgbClr val="595959"/>
                </a:solidFill>
                <a:latin typeface="+mn-lt"/>
              </a:rPr>
              <a:t>Secondhand smoke can cause Sudden Infant Death Syndrome (SIDS) in babies</a:t>
            </a:r>
          </a:p>
          <a:p>
            <a:r>
              <a:rPr lang="en-US" sz="1200" dirty="0">
                <a:solidFill>
                  <a:srgbClr val="595959"/>
                </a:solidFill>
                <a:latin typeface="+mn-lt"/>
              </a:rPr>
              <a:t>Limiting exposure to smoke improves your chances of avoiding heart disease and other problems</a:t>
            </a:r>
          </a:p>
          <a:p>
            <a:r>
              <a:rPr lang="en-US" sz="1200" dirty="0">
                <a:solidFill>
                  <a:srgbClr val="595959"/>
                </a:solidFill>
                <a:latin typeface="+mn-lt"/>
              </a:rPr>
              <a:t>Smoking poses a fire hazard and damages interior finishes</a:t>
            </a:r>
          </a:p>
          <a:p>
            <a:endParaRPr lang="en-US" sz="1200" dirty="0">
              <a:solidFill>
                <a:srgbClr val="595959"/>
              </a:solidFill>
              <a:latin typeface="+mn-lt"/>
            </a:endParaRPr>
          </a:p>
          <a:p>
            <a:pPr marL="0" indent="0">
              <a:buNone/>
            </a:pPr>
            <a:r>
              <a:rPr lang="en-US" sz="1200" b="1" dirty="0">
                <a:solidFill>
                  <a:srgbClr val="595959"/>
                </a:solidFill>
                <a:latin typeface="+mn-lt"/>
              </a:rPr>
              <a:t>Resident Role</a:t>
            </a:r>
          </a:p>
          <a:p>
            <a:r>
              <a:rPr lang="en-US" sz="1200" dirty="0">
                <a:solidFill>
                  <a:srgbClr val="595959"/>
                </a:solidFill>
                <a:latin typeface="+mn-lt"/>
              </a:rPr>
              <a:t>To be respectful to others and ensure the health and wellbeing of all residents, please smoke outside at least 25 feet from windows and doors</a:t>
            </a:r>
          </a:p>
          <a:p>
            <a:r>
              <a:rPr lang="en-US" sz="1200" dirty="0">
                <a:solidFill>
                  <a:srgbClr val="595959"/>
                </a:solidFill>
                <a:latin typeface="+mn-lt"/>
              </a:rPr>
              <a:t>To keep our grounds clean and safe, please use an ashtray and throw away butts properly</a:t>
            </a:r>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20</a:t>
            </a:fld>
            <a:endParaRPr lang="en-US" sz="1000" dirty="0">
              <a:solidFill>
                <a:srgbClr val="A6BCC6"/>
              </a:solidFill>
              <a:cs typeface="Verdana"/>
            </a:endParaRPr>
          </a:p>
        </p:txBody>
      </p:sp>
      <p:pic>
        <p:nvPicPr>
          <p:cNvPr id="16" name="Picture 15"/>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19" name="Picture 18"/>
          <p:cNvPicPr>
            <a:picLocks noChangeAspect="1"/>
          </p:cNvPicPr>
          <p:nvPr/>
        </p:nvPicPr>
        <p:blipFill rotWithShape="1">
          <a:blip r:embed="rId5"/>
          <a:srcRect l="-15248" t="-13168" r="-14156" b="-7832"/>
          <a:stretch/>
        </p:blipFill>
        <p:spPr>
          <a:xfrm>
            <a:off x="4145643" y="8068129"/>
            <a:ext cx="682795" cy="638461"/>
          </a:xfrm>
          <a:prstGeom prst="rect">
            <a:avLst/>
          </a:prstGeom>
        </p:spPr>
      </p:pic>
      <p:pic>
        <p:nvPicPr>
          <p:cNvPr id="20" name="Picture 19"/>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21" name="Picture 20"/>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415734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2360" r="7640"/>
          <a:stretch/>
        </p:blipFill>
        <p:spPr>
          <a:xfrm>
            <a:off x="0" y="0"/>
            <a:ext cx="6858000" cy="9144000"/>
          </a:xfrm>
          <a:prstGeom prst="rect">
            <a:avLst/>
          </a:prstGeom>
        </p:spPr>
      </p:pic>
      <p:pic>
        <p:nvPicPr>
          <p:cNvPr id="6" name="Picture 5"/>
          <p:cNvPicPr>
            <a:picLocks noChangeAspect="1"/>
          </p:cNvPicPr>
          <p:nvPr/>
        </p:nvPicPr>
        <p:blipFill>
          <a:blip r:embed="rId4"/>
          <a:stretch>
            <a:fillRect/>
          </a:stretch>
        </p:blipFill>
        <p:spPr>
          <a:xfrm>
            <a:off x="1762125" y="3060700"/>
            <a:ext cx="3343701" cy="3200400"/>
          </a:xfrm>
          <a:prstGeom prst="rect">
            <a:avLst/>
          </a:prstGeom>
        </p:spPr>
      </p:pic>
    </p:spTree>
    <p:extLst>
      <p:ext uri="{BB962C8B-B14F-4D97-AF65-F5344CB8AC3E}">
        <p14:creationId xmlns:p14="http://schemas.microsoft.com/office/powerpoint/2010/main" val="3532315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5484"/>
          <a:stretch/>
        </p:blipFill>
        <p:spPr>
          <a:xfrm>
            <a:off x="0" y="6490338"/>
            <a:ext cx="3968750" cy="2669991"/>
          </a:xfrm>
          <a:prstGeom prst="rect">
            <a:avLst/>
          </a:prstGeom>
        </p:spPr>
      </p:pic>
      <p:pic>
        <p:nvPicPr>
          <p:cNvPr id="22" name="Picture 21"/>
          <p:cNvPicPr>
            <a:picLocks/>
          </p:cNvPicPr>
          <p:nvPr/>
        </p:nvPicPr>
        <p:blipFill>
          <a:blip r:embed="rId4"/>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22</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ENERGY</a:t>
            </a:r>
          </a:p>
          <a:p>
            <a:pPr algn="l"/>
            <a:r>
              <a:rPr lang="en-US" sz="1800" dirty="0">
                <a:solidFill>
                  <a:srgbClr val="D47B22"/>
                </a:solidFill>
                <a:latin typeface="+mj-lt"/>
              </a:rPr>
              <a:t>COMFORT &amp; EFFICIENCY</a:t>
            </a:r>
          </a:p>
        </p:txBody>
      </p:sp>
      <p:sp>
        <p:nvSpPr>
          <p:cNvPr id="18" name="Rectangle 17"/>
          <p:cNvSpPr/>
          <p:nvPr/>
        </p:nvSpPr>
        <p:spPr>
          <a:xfrm>
            <a:off x="304918" y="7435895"/>
            <a:ext cx="3457457" cy="1384995"/>
          </a:xfrm>
          <a:prstGeom prst="rect">
            <a:avLst/>
          </a:prstGeom>
        </p:spPr>
        <p:txBody>
          <a:bodyPr wrap="square" anchor="t">
            <a:spAutoFit/>
          </a:bodyPr>
          <a:lstStyle/>
          <a:p>
            <a:r>
              <a:rPr lang="en-US" sz="1200" dirty="0">
                <a:solidFill>
                  <a:schemeClr val="bg1"/>
                </a:solidFill>
              </a:rPr>
              <a:t>Buildings consume approx. </a:t>
            </a:r>
            <a:r>
              <a:rPr lang="en-US" sz="1200" b="1" dirty="0">
                <a:solidFill>
                  <a:schemeClr val="bg1"/>
                </a:solidFill>
              </a:rPr>
              <a:t>39% of the energy </a:t>
            </a:r>
            <a:r>
              <a:rPr lang="en-US" sz="1200" dirty="0">
                <a:solidFill>
                  <a:schemeClr val="bg1"/>
                </a:solidFill>
              </a:rPr>
              <a:t>and </a:t>
            </a:r>
            <a:r>
              <a:rPr lang="en-US" sz="1200" b="1" dirty="0">
                <a:solidFill>
                  <a:schemeClr val="bg1"/>
                </a:solidFill>
              </a:rPr>
              <a:t>74% of the electricity </a:t>
            </a:r>
            <a:r>
              <a:rPr lang="en-US" sz="1200" dirty="0">
                <a:solidFill>
                  <a:schemeClr val="bg1"/>
                </a:solidFill>
              </a:rPr>
              <a:t>produced in the U.S. – </a:t>
            </a:r>
            <a:r>
              <a:rPr lang="en-US" sz="900" dirty="0">
                <a:solidFill>
                  <a:schemeClr val="bg1"/>
                </a:solidFill>
              </a:rPr>
              <a:t>USGBC LEED Reference Guide v4</a:t>
            </a:r>
          </a:p>
          <a:p>
            <a:endParaRPr lang="en-US" sz="1200" dirty="0">
              <a:solidFill>
                <a:schemeClr val="bg1"/>
              </a:solidFill>
            </a:endParaRPr>
          </a:p>
          <a:p>
            <a:r>
              <a:rPr lang="en-US" sz="1200" dirty="0">
                <a:solidFill>
                  <a:schemeClr val="bg1"/>
                </a:solidFill>
              </a:rPr>
              <a:t>Better building energy performance means fewer greenhouse gases emitted. That means </a:t>
            </a:r>
            <a:r>
              <a:rPr lang="en-US" sz="1200" b="1" dirty="0">
                <a:solidFill>
                  <a:schemeClr val="bg1"/>
                </a:solidFill>
              </a:rPr>
              <a:t>cleaner air </a:t>
            </a:r>
            <a:r>
              <a:rPr lang="en-US" sz="1200" dirty="0">
                <a:solidFill>
                  <a:schemeClr val="bg1"/>
                </a:solidFill>
              </a:rPr>
              <a:t>and </a:t>
            </a:r>
            <a:r>
              <a:rPr lang="en-US" sz="1200" b="1" dirty="0">
                <a:solidFill>
                  <a:schemeClr val="bg1"/>
                </a:solidFill>
              </a:rPr>
              <a:t>healthier people</a:t>
            </a:r>
            <a:r>
              <a:rPr lang="en-US" sz="1200" dirty="0">
                <a:solidFill>
                  <a:schemeClr val="bg1"/>
                </a:solidFill>
              </a:rPr>
              <a:t>.</a:t>
            </a:r>
          </a:p>
        </p:txBody>
      </p:sp>
      <p:pic>
        <p:nvPicPr>
          <p:cNvPr id="21" name="Picture 20"/>
          <p:cNvPicPr>
            <a:picLocks noChangeAspect="1"/>
          </p:cNvPicPr>
          <p:nvPr/>
        </p:nvPicPr>
        <p:blipFill rotWithShape="1">
          <a:blip r:embed="rId5"/>
          <a:srcRect l="-14113" t="-23697" r="-19939" b="-17932"/>
          <a:stretch/>
        </p:blipFill>
        <p:spPr>
          <a:xfrm>
            <a:off x="169333" y="6474010"/>
            <a:ext cx="1890889" cy="961886"/>
          </a:xfrm>
          <a:prstGeom prst="rect">
            <a:avLst/>
          </a:prstGeom>
        </p:spPr>
      </p:pic>
      <p:sp>
        <p:nvSpPr>
          <p:cNvPr id="23" name="Subtitle 2"/>
          <p:cNvSpPr txBox="1">
            <a:spLocks/>
          </p:cNvSpPr>
          <p:nvPr/>
        </p:nvSpPr>
        <p:spPr>
          <a:xfrm>
            <a:off x="514350" y="1354666"/>
            <a:ext cx="5314950" cy="5042453"/>
          </a:xfrm>
          <a:prstGeom prst="rect">
            <a:avLst/>
          </a:prstGeom>
        </p:spPr>
        <p:txBody>
          <a:bodyPr vert="horz"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595959"/>
                </a:solidFill>
                <a:latin typeface="+mn-lt"/>
              </a:rPr>
              <a:t>Reducing your ENERGY consumption provides the </a:t>
            </a:r>
            <a:r>
              <a:rPr lang="en-US" sz="1200" b="1" dirty="0">
                <a:solidFill>
                  <a:srgbClr val="595959"/>
                </a:solidFill>
                <a:latin typeface="+mn-lt"/>
              </a:rPr>
              <a:t>greatest opportunity to positively affect the environment.  </a:t>
            </a:r>
            <a:r>
              <a:rPr lang="en-US" sz="1200" dirty="0">
                <a:solidFill>
                  <a:srgbClr val="595959"/>
                </a:solidFill>
                <a:latin typeface="+mn-lt"/>
              </a:rPr>
              <a:t>This is because the energy produced by power plants to fuel the building results in major greenhouse gas emissions – impacting air quality, wildlife, and climate.  Also, </a:t>
            </a:r>
            <a:r>
              <a:rPr lang="en-US" sz="1200" b="1" dirty="0">
                <a:solidFill>
                  <a:srgbClr val="595959"/>
                </a:solidFill>
                <a:latin typeface="+mn-lt"/>
              </a:rPr>
              <a:t>saving energy saves money</a:t>
            </a:r>
            <a:r>
              <a:rPr lang="en-US" sz="1200" dirty="0">
                <a:solidFill>
                  <a:srgbClr val="595959"/>
                </a:solidFill>
                <a:latin typeface="+mn-lt"/>
              </a:rPr>
              <a:t>! </a:t>
            </a:r>
            <a:r>
              <a:rPr lang="en-US" sz="1200" dirty="0">
                <a:solidFill>
                  <a:srgbClr val="FF0000"/>
                </a:solidFill>
                <a:latin typeface="+mn-lt"/>
              </a:rPr>
              <a:t>Which means …more for you / ..more funding available to management to support services and programs that could benefit you and the residents of the building.</a:t>
            </a:r>
          </a:p>
          <a:p>
            <a:pPr marL="76412" indent="0">
              <a:buNone/>
            </a:pPr>
            <a:endParaRPr lang="en-US" sz="1200" dirty="0">
              <a:solidFill>
                <a:schemeClr val="tx1">
                  <a:lumMod val="65000"/>
                  <a:lumOff val="35000"/>
                </a:schemeClr>
              </a:solidFill>
              <a:latin typeface="+mn-lt"/>
            </a:endParaRPr>
          </a:p>
          <a:p>
            <a:pPr marL="76412" indent="0">
              <a:buNone/>
            </a:pPr>
            <a:r>
              <a:rPr lang="en-US" sz="1200" b="1" dirty="0">
                <a:solidFill>
                  <a:schemeClr val="tx1">
                    <a:lumMod val="65000"/>
                    <a:lumOff val="35000"/>
                  </a:schemeClr>
                </a:solidFill>
                <a:latin typeface="+mn-lt"/>
              </a:rPr>
              <a:t>LIGHTING, DAYLIGHT AND VIEWS</a:t>
            </a:r>
          </a:p>
          <a:p>
            <a:pPr marL="247862" indent="-171450"/>
            <a:r>
              <a:rPr lang="en-US" sz="1200" dirty="0">
                <a:solidFill>
                  <a:schemeClr val="tx1">
                    <a:lumMod val="65000"/>
                    <a:lumOff val="35000"/>
                  </a:schemeClr>
                </a:solidFill>
                <a:latin typeface="+mn-lt"/>
              </a:rPr>
              <a:t>Efficient light fixtures have been installed throughout the building</a:t>
            </a:r>
          </a:p>
          <a:p>
            <a:pPr marL="247862" indent="-171450"/>
            <a:r>
              <a:rPr lang="en-US" sz="1200" dirty="0">
                <a:solidFill>
                  <a:schemeClr val="tx1">
                    <a:lumMod val="65000"/>
                    <a:lumOff val="35000"/>
                  </a:schemeClr>
                </a:solidFill>
                <a:latin typeface="+mn-lt"/>
              </a:rPr>
              <a:t>Access to daylight and views to enhance personal wellbeing and cut down on the need for electric lighting. </a:t>
            </a:r>
          </a:p>
          <a:p>
            <a:pPr marL="247862" indent="-171450"/>
            <a:endParaRPr lang="en-US" sz="1200" dirty="0">
              <a:solidFill>
                <a:schemeClr val="tx1">
                  <a:lumMod val="65000"/>
                  <a:lumOff val="35000"/>
                </a:schemeClr>
              </a:solidFill>
              <a:latin typeface="+mn-lt"/>
            </a:endParaRPr>
          </a:p>
          <a:p>
            <a:pPr marL="76412" indent="0">
              <a:buNone/>
            </a:pPr>
            <a:r>
              <a:rPr lang="en-US" sz="1200" b="1" dirty="0">
                <a:solidFill>
                  <a:schemeClr val="tx1">
                    <a:lumMod val="65000"/>
                    <a:lumOff val="35000"/>
                  </a:schemeClr>
                </a:solidFill>
                <a:latin typeface="+mn-lt"/>
              </a:rPr>
              <a:t>ADDED COMFORT </a:t>
            </a:r>
          </a:p>
          <a:p>
            <a:pPr marL="247862" indent="-171450">
              <a:buFont typeface="Arial" panose="020B0604020202020204" pitchFamily="34" charset="0"/>
              <a:buChar char="•"/>
            </a:pPr>
            <a:r>
              <a:rPr lang="en-US" sz="1200" dirty="0">
                <a:solidFill>
                  <a:schemeClr val="tx1">
                    <a:lumMod val="65000"/>
                    <a:lumOff val="35000"/>
                  </a:schemeClr>
                </a:solidFill>
                <a:latin typeface="+mn-lt"/>
              </a:rPr>
              <a:t>The walls, floors and roof all have increased insulation and improved air sealing to prevent drafts, leaks, and cold surfaces.</a:t>
            </a:r>
          </a:p>
          <a:p>
            <a:pPr marL="247862" indent="-171450">
              <a:buFont typeface="Arial" panose="020B0604020202020204" pitchFamily="34" charset="0"/>
              <a:buChar char="•"/>
            </a:pPr>
            <a:r>
              <a:rPr lang="en-US" sz="1200" dirty="0">
                <a:solidFill>
                  <a:schemeClr val="tx1">
                    <a:lumMod val="65000"/>
                    <a:lumOff val="35000"/>
                  </a:schemeClr>
                </a:solidFill>
                <a:latin typeface="+mn-lt"/>
              </a:rPr>
              <a:t>The windows are double-paned in order to keep the air inside in and the air outside out.</a:t>
            </a:r>
          </a:p>
          <a:p>
            <a:pPr marL="76412" indent="0">
              <a:buNone/>
            </a:pPr>
            <a:endParaRPr lang="en-US" sz="1200" dirty="0">
              <a:solidFill>
                <a:schemeClr val="tx1">
                  <a:lumMod val="65000"/>
                  <a:lumOff val="35000"/>
                </a:schemeClr>
              </a:solidFill>
              <a:latin typeface="+mn-lt"/>
            </a:endParaRPr>
          </a:p>
          <a:p>
            <a:pPr marL="76412" indent="0">
              <a:buNone/>
            </a:pPr>
            <a:r>
              <a:rPr lang="en-US" sz="1200" b="1" dirty="0">
                <a:solidFill>
                  <a:schemeClr val="tx1">
                    <a:lumMod val="65000"/>
                    <a:lumOff val="35000"/>
                  </a:schemeClr>
                </a:solidFill>
                <a:latin typeface="+mn-lt"/>
              </a:rPr>
              <a:t>ENERGY STAR APPLIANCES</a:t>
            </a:r>
            <a:endParaRPr lang="en-US" sz="1200" dirty="0">
              <a:solidFill>
                <a:schemeClr val="tx1">
                  <a:lumMod val="65000"/>
                  <a:lumOff val="35000"/>
                </a:schemeClr>
              </a:solidFill>
              <a:latin typeface="+mn-lt"/>
            </a:endParaRPr>
          </a:p>
          <a:p>
            <a:pPr marL="247862" indent="-171450"/>
            <a:r>
              <a:rPr lang="en-US" sz="1200" dirty="0">
                <a:solidFill>
                  <a:schemeClr val="tx1">
                    <a:lumMod val="65000"/>
                    <a:lumOff val="35000"/>
                  </a:schemeClr>
                </a:solidFill>
                <a:latin typeface="+mn-lt"/>
              </a:rPr>
              <a:t>Washing machines, dishwashers, and refrigerators that are Energy Star rated to minimize energy and water use. See the next page for usage tips.</a:t>
            </a:r>
          </a:p>
        </p:txBody>
      </p:sp>
      <p:pic>
        <p:nvPicPr>
          <p:cNvPr id="20" name="Picture 19"/>
          <p:cNvPicPr>
            <a:picLocks noChangeAspect="1"/>
          </p:cNvPicPr>
          <p:nvPr/>
        </p:nvPicPr>
        <p:blipFill rotWithShape="1">
          <a:blip r:embed="rId6">
            <a:lum bright="70000" contrast="-70000"/>
          </a:blip>
          <a:srcRect l="-21026" t="-13168" r="-18172" b="-7832"/>
          <a:stretch/>
        </p:blipFill>
        <p:spPr>
          <a:xfrm>
            <a:off x="5318568" y="8068129"/>
            <a:ext cx="734470" cy="638461"/>
          </a:xfrm>
          <a:prstGeom prst="rect">
            <a:avLst/>
          </a:prstGeom>
        </p:spPr>
      </p:pic>
      <p:pic>
        <p:nvPicPr>
          <p:cNvPr id="24" name="Picture 23"/>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25" name="Picture 24"/>
          <p:cNvPicPr>
            <a:picLocks noChangeAspect="1"/>
          </p:cNvPicPr>
          <p:nvPr/>
        </p:nvPicPr>
        <p:blipFill rotWithShape="1">
          <a:blip r:embed="rId8"/>
          <a:srcRect l="-12497" t="-13168" r="-11062" b="-7832"/>
          <a:stretch/>
        </p:blipFill>
        <p:spPr>
          <a:xfrm>
            <a:off x="4762500" y="8068129"/>
            <a:ext cx="651949" cy="638461"/>
          </a:xfrm>
          <a:prstGeom prst="rect">
            <a:avLst/>
          </a:prstGeom>
        </p:spPr>
      </p:pic>
      <p:pic>
        <p:nvPicPr>
          <p:cNvPr id="26" name="Picture 25"/>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572205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ng Dry.jpg"/>
          <p:cNvPicPr>
            <a:picLocks noChangeAspect="1"/>
          </p:cNvPicPr>
          <p:nvPr/>
        </p:nvPicPr>
        <p:blipFill rotWithShape="1">
          <a:blip r:embed="rId3">
            <a:extLst>
              <a:ext uri="{28A0092B-C50C-407E-A947-70E740481C1C}">
                <a14:useLocalDpi xmlns:a14="http://schemas.microsoft.com/office/drawing/2010/main" val="0"/>
              </a:ext>
            </a:extLst>
          </a:blip>
          <a:srcRect r="11897"/>
          <a:stretch/>
        </p:blipFill>
        <p:spPr>
          <a:xfrm>
            <a:off x="0" y="0"/>
            <a:ext cx="6858000" cy="7784042"/>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23</a:t>
            </a:fld>
            <a:endParaRPr lang="en-US" sz="1000" dirty="0">
              <a:solidFill>
                <a:srgbClr val="A6BCC6"/>
              </a:solidFill>
              <a:cs typeface="Verdana"/>
            </a:endParaRPr>
          </a:p>
        </p:txBody>
      </p:sp>
      <p:sp>
        <p:nvSpPr>
          <p:cNvPr id="9" name="Rectangle 8"/>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ENERGY STAR TIPS</a:t>
            </a:r>
          </a:p>
          <a:p>
            <a:pPr algn="l"/>
            <a:r>
              <a:rPr lang="en-US" sz="1800" dirty="0">
                <a:solidFill>
                  <a:srgbClr val="D47B22"/>
                </a:solidFill>
                <a:latin typeface="+mj-lt"/>
              </a:rPr>
              <a:t>WASHING MACHINE</a:t>
            </a:r>
          </a:p>
        </p:txBody>
      </p:sp>
      <p:sp>
        <p:nvSpPr>
          <p:cNvPr id="27" name="Subtitle 2"/>
          <p:cNvSpPr txBox="1">
            <a:spLocks/>
          </p:cNvSpPr>
          <p:nvPr/>
        </p:nvSpPr>
        <p:spPr>
          <a:xfrm>
            <a:off x="3349626" y="1476376"/>
            <a:ext cx="3231064" cy="63067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solidFill>
                  <a:schemeClr val="tx1">
                    <a:lumMod val="65000"/>
                    <a:lumOff val="35000"/>
                  </a:schemeClr>
                </a:solidFill>
                <a:latin typeface="+mn-lt"/>
              </a:rPr>
              <a:t>Always use HE (high efficiency detergent). </a:t>
            </a:r>
            <a:r>
              <a:rPr lang="en-US" sz="1200" dirty="0">
                <a:solidFill>
                  <a:schemeClr val="tx1">
                    <a:lumMod val="65000"/>
                    <a:lumOff val="35000"/>
                  </a:schemeClr>
                </a:solidFill>
                <a:latin typeface="+mn-lt"/>
              </a:rPr>
              <a:t>Regular detergent makes too many suds which effects performance of the machine. Look for the blue	     when purchasing.</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Fill it up. </a:t>
            </a:r>
            <a:r>
              <a:rPr lang="en-US" sz="1200" dirty="0">
                <a:solidFill>
                  <a:schemeClr val="tx1">
                    <a:lumMod val="65000"/>
                    <a:lumOff val="35000"/>
                  </a:schemeClr>
                </a:solidFill>
                <a:latin typeface="+mn-lt"/>
              </a:rPr>
              <a:t>It takes the same amount of energy to wash regardless of the size so run full loads when possible. </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Wash in cold.</a:t>
            </a:r>
            <a:r>
              <a:rPr lang="en-US" sz="1200" dirty="0">
                <a:solidFill>
                  <a:schemeClr val="tx1">
                    <a:lumMod val="65000"/>
                    <a:lumOff val="35000"/>
                  </a:schemeClr>
                </a:solidFill>
                <a:latin typeface="+mn-lt"/>
              </a:rPr>
              <a:t> Heating water uses 90% of the energy it takes to run a load. Cold water will do just as good a job cleaning clothes and can save over $40/year.</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Avoid the sanitary cycle. </a:t>
            </a:r>
            <a:r>
              <a:rPr lang="en-US" sz="1200" dirty="0">
                <a:solidFill>
                  <a:schemeClr val="tx1">
                    <a:lumMod val="65000"/>
                    <a:lumOff val="35000"/>
                  </a:schemeClr>
                </a:solidFill>
                <a:latin typeface="+mn-lt"/>
              </a:rPr>
              <a:t>This super-hot cycle uses lots more energy.</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Leave the door open after use.</a:t>
            </a:r>
            <a:r>
              <a:rPr lang="en-US" sz="1200" dirty="0">
                <a:solidFill>
                  <a:schemeClr val="tx1">
                    <a:lumMod val="65000"/>
                    <a:lumOff val="35000"/>
                  </a:schemeClr>
                </a:solidFill>
                <a:latin typeface="+mn-lt"/>
              </a:rPr>
              <a:t> Front loading washers use airtight seals to prevent leakage which can trap moisture and lead to mold. Leave the door ajar after use to allow the moisture to evaporate. </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Rinse the washer monthly</a:t>
            </a:r>
            <a:r>
              <a:rPr lang="en-US" sz="1200" dirty="0">
                <a:solidFill>
                  <a:schemeClr val="tx1">
                    <a:lumMod val="65000"/>
                    <a:lumOff val="35000"/>
                  </a:schemeClr>
                </a:solidFill>
                <a:latin typeface="+mn-lt"/>
              </a:rPr>
              <a:t>. Some manufacturers recommend a monthly rinse with 2 cups of white vinegar with 1/3 cup of baking soda to reduce the risk of mold or mildew. </a:t>
            </a:r>
          </a:p>
        </p:txBody>
      </p:sp>
      <p:sp>
        <p:nvSpPr>
          <p:cNvPr id="12" name="Rectangle 11"/>
          <p:cNvSpPr/>
          <p:nvPr/>
        </p:nvSpPr>
        <p:spPr>
          <a:xfrm>
            <a:off x="1849019" y="7904168"/>
            <a:ext cx="2153250" cy="1107996"/>
          </a:xfrm>
          <a:prstGeom prst="rect">
            <a:avLst/>
          </a:prstGeom>
        </p:spPr>
        <p:txBody>
          <a:bodyPr wrap="square" anchor="t">
            <a:spAutoFit/>
          </a:bodyPr>
          <a:lstStyle/>
          <a:p>
            <a:r>
              <a:rPr lang="en-US" sz="1200" dirty="0">
                <a:solidFill>
                  <a:srgbClr val="D47B22"/>
                </a:solidFill>
              </a:rPr>
              <a:t>Washing in cold water cleans just as well as warm or hot water and prolongs the life of your clothes.  - </a:t>
            </a:r>
            <a:r>
              <a:rPr lang="en-US" sz="900" dirty="0">
                <a:solidFill>
                  <a:srgbClr val="D47B22"/>
                </a:solidFill>
              </a:rPr>
              <a:t>The Smithsonian, “The Case for Washing in Cold”</a:t>
            </a:r>
          </a:p>
        </p:txBody>
      </p:sp>
      <p:pic>
        <p:nvPicPr>
          <p:cNvPr id="13" name="Picture 12"/>
          <p:cNvPicPr>
            <a:picLocks noChangeAspect="1"/>
          </p:cNvPicPr>
          <p:nvPr/>
        </p:nvPicPr>
        <p:blipFill rotWithShape="1">
          <a:blip r:embed="rId4"/>
          <a:srcRect l="-9894" t="-12443" r="-12673" b="-13128"/>
          <a:stretch/>
        </p:blipFill>
        <p:spPr>
          <a:xfrm>
            <a:off x="169334" y="7968062"/>
            <a:ext cx="1679686" cy="852827"/>
          </a:xfrm>
          <a:prstGeom prst="rect">
            <a:avLst/>
          </a:prstGeom>
        </p:spPr>
      </p:pic>
      <p:pic>
        <p:nvPicPr>
          <p:cNvPr id="1026" name="Picture 2" descr="http://solarhomestead.com/wp-content/uploads/2013/03/he-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295" y="2227474"/>
            <a:ext cx="362617" cy="25717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6">
            <a:lum bright="70000" contrast="-70000"/>
          </a:blip>
          <a:srcRect l="-21026" t="-13168" r="-18172" b="-7832"/>
          <a:stretch/>
        </p:blipFill>
        <p:spPr>
          <a:xfrm>
            <a:off x="5318568" y="8068129"/>
            <a:ext cx="734470" cy="638461"/>
          </a:xfrm>
          <a:prstGeom prst="rect">
            <a:avLst/>
          </a:prstGeom>
        </p:spPr>
      </p:pic>
      <p:pic>
        <p:nvPicPr>
          <p:cNvPr id="15" name="Picture 14"/>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16" name="Picture 15"/>
          <p:cNvPicPr>
            <a:picLocks noChangeAspect="1"/>
          </p:cNvPicPr>
          <p:nvPr/>
        </p:nvPicPr>
        <p:blipFill rotWithShape="1">
          <a:blip r:embed="rId8"/>
          <a:srcRect l="-12497" t="-13168" r="-11062" b="-7832"/>
          <a:stretch/>
        </p:blipFill>
        <p:spPr>
          <a:xfrm>
            <a:off x="4762500" y="8068129"/>
            <a:ext cx="651949" cy="638461"/>
          </a:xfrm>
          <a:prstGeom prst="rect">
            <a:avLst/>
          </a:prstGeom>
        </p:spPr>
      </p:pic>
      <p:pic>
        <p:nvPicPr>
          <p:cNvPr id="17" name="Picture 16"/>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759642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thesDryer.jpg"/>
          <p:cNvPicPr>
            <a:picLocks noChangeAspect="1"/>
          </p:cNvPicPr>
          <p:nvPr/>
        </p:nvPicPr>
        <p:blipFill rotWithShape="1">
          <a:blip r:embed="rId3">
            <a:extLst>
              <a:ext uri="{28A0092B-C50C-407E-A947-70E740481C1C}">
                <a14:useLocalDpi xmlns:a14="http://schemas.microsoft.com/office/drawing/2010/main" val="0"/>
              </a:ext>
            </a:extLst>
          </a:blip>
          <a:srcRect l="7343" r="26724"/>
          <a:stretch/>
        </p:blipFill>
        <p:spPr>
          <a:xfrm>
            <a:off x="0" y="-1"/>
            <a:ext cx="6858001" cy="7783141"/>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24</a:t>
            </a:fld>
            <a:endParaRPr lang="en-US" sz="1000" dirty="0">
              <a:solidFill>
                <a:srgbClr val="A6BCC6"/>
              </a:solidFill>
              <a:cs typeface="Verdana"/>
            </a:endParaRPr>
          </a:p>
        </p:txBody>
      </p:sp>
      <p:sp>
        <p:nvSpPr>
          <p:cNvPr id="9" name="Rectangle 8"/>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ENERGY STAR TIPS</a:t>
            </a:r>
          </a:p>
          <a:p>
            <a:pPr algn="l"/>
            <a:r>
              <a:rPr lang="en-US" sz="1800" dirty="0">
                <a:solidFill>
                  <a:srgbClr val="D47B22"/>
                </a:solidFill>
                <a:latin typeface="+mj-lt"/>
              </a:rPr>
              <a:t>CLOTHES DRYER</a:t>
            </a:r>
          </a:p>
        </p:txBody>
      </p:sp>
      <p:sp>
        <p:nvSpPr>
          <p:cNvPr id="27" name="Subtitle 2"/>
          <p:cNvSpPr txBox="1">
            <a:spLocks/>
          </p:cNvSpPr>
          <p:nvPr/>
        </p:nvSpPr>
        <p:spPr>
          <a:xfrm>
            <a:off x="3349626" y="1476376"/>
            <a:ext cx="3231064" cy="630676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solidFill>
                  <a:schemeClr val="tx1">
                    <a:lumMod val="65000"/>
                    <a:lumOff val="35000"/>
                  </a:schemeClr>
                </a:solidFill>
                <a:latin typeface="+mn-lt"/>
              </a:rPr>
              <a:t>Hang dry.</a:t>
            </a:r>
            <a:r>
              <a:rPr lang="en-US" sz="1200" dirty="0">
                <a:solidFill>
                  <a:schemeClr val="tx1">
                    <a:lumMod val="65000"/>
                    <a:lumOff val="35000"/>
                  </a:schemeClr>
                </a:solidFill>
                <a:latin typeface="+mn-lt"/>
              </a:rPr>
              <a:t> Air drying saves energy and prolongs the life of your garments.</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Use the moisture sensor option. </a:t>
            </a:r>
            <a:r>
              <a:rPr lang="en-US" sz="1200" dirty="0">
                <a:solidFill>
                  <a:schemeClr val="tx1">
                    <a:lumMod val="65000"/>
                    <a:lumOff val="35000"/>
                  </a:schemeClr>
                </a:solidFill>
                <a:latin typeface="+mn-lt"/>
              </a:rPr>
              <a:t>Many new clothes dryers come designed with a moisture sensor that will automatically shut off the machine when clothes are dry. This saves energy and lengthens the life of your clothes. </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Clean the lint filter. </a:t>
            </a:r>
            <a:r>
              <a:rPr lang="en-US" sz="1200" dirty="0">
                <a:solidFill>
                  <a:schemeClr val="tx1">
                    <a:lumMod val="65000"/>
                    <a:lumOff val="35000"/>
                  </a:schemeClr>
                </a:solidFill>
                <a:latin typeface="+mn-lt"/>
              </a:rPr>
              <a:t>Cleaning the lint filter after every load will improve air circulation and increase efficiency. It is also an important safety measure in reducing fire hazards.</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Scrub the lint filter regularly if you use dryer sheets.</a:t>
            </a:r>
            <a:r>
              <a:rPr lang="en-US" sz="1200" dirty="0">
                <a:solidFill>
                  <a:schemeClr val="tx1">
                    <a:lumMod val="65000"/>
                    <a:lumOff val="35000"/>
                  </a:schemeClr>
                </a:solidFill>
                <a:latin typeface="+mn-lt"/>
              </a:rPr>
              <a:t> Dryer sheets can leave a film on the filter that reduces air flow and over time, can affect the performance of the motor. </a:t>
            </a:r>
          </a:p>
        </p:txBody>
      </p:sp>
      <p:pic>
        <p:nvPicPr>
          <p:cNvPr id="11" name="Picture 10"/>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12" name="Picture 11"/>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13" name="Picture 12"/>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4" name="Picture 13"/>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495161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W.jpg"/>
          <p:cNvPicPr>
            <a:picLocks noChangeAspect="1"/>
          </p:cNvPicPr>
          <p:nvPr/>
        </p:nvPicPr>
        <p:blipFill rotWithShape="1">
          <a:blip r:embed="rId3">
            <a:extLst>
              <a:ext uri="{28A0092B-C50C-407E-A947-70E740481C1C}">
                <a14:useLocalDpi xmlns:a14="http://schemas.microsoft.com/office/drawing/2010/main" val="0"/>
              </a:ext>
            </a:extLst>
          </a:blip>
          <a:srcRect l="10763" r="30514"/>
          <a:stretch/>
        </p:blipFill>
        <p:spPr>
          <a:xfrm>
            <a:off x="-454" y="0"/>
            <a:ext cx="6858454" cy="7783140"/>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25</a:t>
            </a:fld>
            <a:endParaRPr lang="en-US" sz="1000" dirty="0">
              <a:solidFill>
                <a:srgbClr val="A6BCC6"/>
              </a:solidFill>
              <a:cs typeface="Verdana"/>
            </a:endParaRPr>
          </a:p>
        </p:txBody>
      </p:sp>
      <p:sp>
        <p:nvSpPr>
          <p:cNvPr id="9" name="Rectangle 8"/>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ENERGY STAR TIPS</a:t>
            </a:r>
          </a:p>
          <a:p>
            <a:pPr algn="l"/>
            <a:r>
              <a:rPr lang="en-US" sz="1800" dirty="0">
                <a:solidFill>
                  <a:srgbClr val="D47B22"/>
                </a:solidFill>
                <a:latin typeface="+mj-lt"/>
              </a:rPr>
              <a:t>REFRIGERATOR</a:t>
            </a:r>
          </a:p>
        </p:txBody>
      </p:sp>
      <p:sp>
        <p:nvSpPr>
          <p:cNvPr id="27" name="Subtitle 2"/>
          <p:cNvSpPr txBox="1">
            <a:spLocks/>
          </p:cNvSpPr>
          <p:nvPr/>
        </p:nvSpPr>
        <p:spPr>
          <a:xfrm>
            <a:off x="3349626" y="1476376"/>
            <a:ext cx="3231064" cy="63067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solidFill>
                  <a:schemeClr val="tx1">
                    <a:lumMod val="65000"/>
                    <a:lumOff val="35000"/>
                  </a:schemeClr>
                </a:solidFill>
                <a:latin typeface="+mn-lt"/>
              </a:rPr>
              <a:t>Set at the appropriate temperature. </a:t>
            </a:r>
            <a:r>
              <a:rPr lang="en-US" sz="1200" dirty="0">
                <a:solidFill>
                  <a:schemeClr val="tx1">
                    <a:lumMod val="65000"/>
                    <a:lumOff val="35000"/>
                  </a:schemeClr>
                </a:solidFill>
                <a:latin typeface="+mn-lt"/>
              </a:rPr>
              <a:t>Keep your refrigerator at 35 – 38 degrees Fahrenheit.</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Allow air to circulate behind the fridge.</a:t>
            </a:r>
            <a:r>
              <a:rPr lang="en-US" sz="1200" dirty="0">
                <a:solidFill>
                  <a:schemeClr val="tx1">
                    <a:lumMod val="65000"/>
                    <a:lumOff val="35000"/>
                  </a:schemeClr>
                </a:solidFill>
                <a:latin typeface="+mn-lt"/>
              </a:rPr>
              <a:t> Leave a few inches between the wall and the refrigerator.</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Check the door seals.</a:t>
            </a:r>
            <a:r>
              <a:rPr lang="en-US" sz="1200" dirty="0">
                <a:solidFill>
                  <a:schemeClr val="tx1">
                    <a:lumMod val="65000"/>
                    <a:lumOff val="35000"/>
                  </a:schemeClr>
                </a:solidFill>
                <a:latin typeface="+mn-lt"/>
              </a:rPr>
              <a:t> Make sure the refrigerator seals around the door are airtight. If not sealing tightly, contact management. </a:t>
            </a:r>
          </a:p>
          <a:p>
            <a:pPr marL="0" indent="0">
              <a:buNone/>
            </a:pPr>
            <a:endParaRPr lang="en-US" sz="1200" b="1" dirty="0">
              <a:solidFill>
                <a:schemeClr val="tx1">
                  <a:lumMod val="65000"/>
                  <a:lumOff val="35000"/>
                </a:schemeClr>
              </a:solidFill>
              <a:latin typeface="+mn-lt"/>
            </a:endParaRPr>
          </a:p>
          <a:p>
            <a:pPr marL="0" indent="0">
              <a:buNone/>
            </a:pPr>
            <a:r>
              <a:rPr lang="en-US" sz="1800" dirty="0">
                <a:solidFill>
                  <a:srgbClr val="D47B22"/>
                </a:solidFill>
                <a:latin typeface="+mj-lt"/>
              </a:rPr>
              <a:t>DISHWASHER</a:t>
            </a:r>
            <a:endParaRPr lang="en-US" sz="1800" b="1" dirty="0">
              <a:solidFill>
                <a:schemeClr val="tx1">
                  <a:lumMod val="65000"/>
                  <a:lumOff val="35000"/>
                </a:schemeClr>
              </a:solidFill>
              <a:latin typeface="+mj-lt"/>
            </a:endParaRPr>
          </a:p>
          <a:p>
            <a:r>
              <a:rPr lang="en-US" sz="1200" b="1" dirty="0">
                <a:solidFill>
                  <a:schemeClr val="tx1">
                    <a:lumMod val="65000"/>
                    <a:lumOff val="35000"/>
                  </a:schemeClr>
                </a:solidFill>
                <a:latin typeface="+mn-lt"/>
              </a:rPr>
              <a:t>Scrape, don’t rinse.</a:t>
            </a:r>
            <a:r>
              <a:rPr lang="en-US" sz="1200" dirty="0">
                <a:solidFill>
                  <a:schemeClr val="tx1">
                    <a:lumMod val="65000"/>
                    <a:lumOff val="35000"/>
                  </a:schemeClr>
                </a:solidFill>
                <a:latin typeface="+mn-lt"/>
              </a:rPr>
              <a:t> Rinsing dishes can use up to 20 gallons of water before dishes are even loaded. Your Energy Star dishwasher and HE detergent are designed to do the cleaning so you don’t have to. </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Load it up. </a:t>
            </a:r>
            <a:r>
              <a:rPr lang="en-US" sz="1200" dirty="0">
                <a:solidFill>
                  <a:schemeClr val="tx1">
                    <a:lumMod val="65000"/>
                    <a:lumOff val="35000"/>
                  </a:schemeClr>
                </a:solidFill>
                <a:latin typeface="+mn-lt"/>
              </a:rPr>
              <a:t>Dishwashers use about the same amount of energy regardless of load size, so run full loads whenever possible. </a:t>
            </a:r>
          </a:p>
          <a:p>
            <a:endParaRPr lang="en-US" sz="1200" dirty="0">
              <a:solidFill>
                <a:schemeClr val="tx1">
                  <a:lumMod val="65000"/>
                  <a:lumOff val="35000"/>
                </a:schemeClr>
              </a:solidFill>
              <a:latin typeface="+mn-lt"/>
            </a:endParaRPr>
          </a:p>
          <a:p>
            <a:r>
              <a:rPr lang="en-US" sz="1200" b="1" dirty="0">
                <a:solidFill>
                  <a:schemeClr val="tx1">
                    <a:lumMod val="65000"/>
                    <a:lumOff val="35000"/>
                  </a:schemeClr>
                </a:solidFill>
                <a:latin typeface="+mn-lt"/>
              </a:rPr>
              <a:t>Skip the heat.</a:t>
            </a:r>
            <a:r>
              <a:rPr lang="en-US" sz="1200" dirty="0">
                <a:solidFill>
                  <a:schemeClr val="tx1">
                    <a:lumMod val="65000"/>
                    <a:lumOff val="35000"/>
                  </a:schemeClr>
                </a:solidFill>
                <a:latin typeface="+mn-lt"/>
              </a:rPr>
              <a:t> Select the no-heat drying option. It provides good drying results with less energy.</a:t>
            </a:r>
            <a:endParaRPr lang="en-US" sz="1200" b="1" dirty="0">
              <a:solidFill>
                <a:schemeClr val="tx1">
                  <a:lumMod val="65000"/>
                  <a:lumOff val="35000"/>
                </a:schemeClr>
              </a:solidFill>
              <a:latin typeface="+mn-lt"/>
            </a:endParaRPr>
          </a:p>
        </p:txBody>
      </p:sp>
      <p:pic>
        <p:nvPicPr>
          <p:cNvPr id="11" name="Picture 10"/>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12" name="Picture 11"/>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13" name="Picture 12"/>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4" name="Picture 13"/>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833614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stretch>
            <a:fillRect/>
          </a:stretch>
        </p:blipFill>
        <p:spPr>
          <a:xfrm>
            <a:off x="464734" y="5732194"/>
            <a:ext cx="876300" cy="1104900"/>
          </a:xfrm>
          <a:prstGeom prst="rect">
            <a:avLst/>
          </a:prstGeom>
        </p:spPr>
      </p:pic>
      <p:pic>
        <p:nvPicPr>
          <p:cNvPr id="47" name="Picture 46"/>
          <p:cNvPicPr>
            <a:picLocks noChangeAspect="1"/>
          </p:cNvPicPr>
          <p:nvPr/>
        </p:nvPicPr>
        <p:blipFill>
          <a:blip r:embed="rId4"/>
          <a:stretch>
            <a:fillRect/>
          </a:stretch>
        </p:blipFill>
        <p:spPr>
          <a:xfrm>
            <a:off x="3396954" y="5955034"/>
            <a:ext cx="962187" cy="855277"/>
          </a:xfrm>
          <a:prstGeom prst="rect">
            <a:avLst/>
          </a:prstGeom>
        </p:spPr>
      </p:pic>
      <p:pic>
        <p:nvPicPr>
          <p:cNvPr id="22" name="Picture 21"/>
          <p:cNvPicPr>
            <a:picLocks/>
          </p:cNvPicPr>
          <p:nvPr/>
        </p:nvPicPr>
        <p:blipFill>
          <a:blip r:embed="rId5"/>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26</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ENERGY</a:t>
            </a:r>
          </a:p>
          <a:p>
            <a:pPr algn="l"/>
            <a:r>
              <a:rPr lang="en-US" sz="1800" dirty="0">
                <a:solidFill>
                  <a:srgbClr val="D47B22"/>
                </a:solidFill>
                <a:latin typeface="+mj-lt"/>
              </a:rPr>
              <a:t>ENERGY CONSERVATION TIPS</a:t>
            </a:r>
          </a:p>
        </p:txBody>
      </p:sp>
      <p:sp>
        <p:nvSpPr>
          <p:cNvPr id="20" name="Rectangle 19"/>
          <p:cNvSpPr/>
          <p:nvPr/>
        </p:nvSpPr>
        <p:spPr>
          <a:xfrm>
            <a:off x="1341034" y="2627044"/>
            <a:ext cx="1889519" cy="1015663"/>
          </a:xfrm>
          <a:prstGeom prst="rect">
            <a:avLst/>
          </a:prstGeom>
        </p:spPr>
        <p:txBody>
          <a:bodyPr wrap="square" anchor="t">
            <a:spAutoFit/>
          </a:bodyPr>
          <a:lstStyle/>
          <a:p>
            <a:r>
              <a:rPr lang="en-US" sz="1200" b="1" dirty="0">
                <a:solidFill>
                  <a:schemeClr val="tx1">
                    <a:lumMod val="65000"/>
                    <a:lumOff val="35000"/>
                  </a:schemeClr>
                </a:solidFill>
              </a:rPr>
              <a:t>USE CFL OR LED LIGHT BULBS</a:t>
            </a:r>
            <a:endParaRPr lang="en-US" sz="1200" dirty="0">
              <a:solidFill>
                <a:schemeClr val="tx1">
                  <a:lumMod val="65000"/>
                  <a:lumOff val="35000"/>
                </a:schemeClr>
              </a:solidFill>
            </a:endParaRPr>
          </a:p>
          <a:p>
            <a:r>
              <a:rPr lang="en-US" sz="1200" dirty="0">
                <a:solidFill>
                  <a:srgbClr val="595959"/>
                </a:solidFill>
              </a:rPr>
              <a:t>Use high-efficiency bulbs and reduce energy us by up to 80%</a:t>
            </a:r>
            <a:endParaRPr lang="en-US" sz="1200" dirty="0">
              <a:solidFill>
                <a:srgbClr val="FF0000"/>
              </a:solidFill>
            </a:endParaRPr>
          </a:p>
        </p:txBody>
      </p:sp>
      <p:sp>
        <p:nvSpPr>
          <p:cNvPr id="24" name="Rectangle 23"/>
          <p:cNvSpPr/>
          <p:nvPr/>
        </p:nvSpPr>
        <p:spPr>
          <a:xfrm>
            <a:off x="4496008" y="5732194"/>
            <a:ext cx="1889519" cy="1569660"/>
          </a:xfrm>
          <a:prstGeom prst="rect">
            <a:avLst/>
          </a:prstGeom>
        </p:spPr>
        <p:txBody>
          <a:bodyPr wrap="square" anchor="t">
            <a:spAutoFit/>
          </a:bodyPr>
          <a:lstStyle/>
          <a:p>
            <a:r>
              <a:rPr lang="en-US" sz="1200" b="1" dirty="0">
                <a:solidFill>
                  <a:schemeClr val="tx1">
                    <a:lumMod val="65000"/>
                    <a:lumOff val="35000"/>
                  </a:schemeClr>
                </a:solidFill>
              </a:rPr>
              <a:t>UNPLUG CELLPHONE/ LAPTOP CHARGERS</a:t>
            </a:r>
            <a:endParaRPr lang="en-US" sz="1200" dirty="0">
              <a:solidFill>
                <a:srgbClr val="595959"/>
              </a:solidFill>
            </a:endParaRPr>
          </a:p>
          <a:p>
            <a:r>
              <a:rPr lang="en-US" sz="1200" dirty="0">
                <a:solidFill>
                  <a:srgbClr val="595959"/>
                </a:solidFill>
              </a:rPr>
              <a:t>These use energy even when the electronic is not being charged. This is called a “vampire” or “phantom” load.</a:t>
            </a:r>
          </a:p>
        </p:txBody>
      </p:sp>
      <p:sp>
        <p:nvSpPr>
          <p:cNvPr id="27" name="Rectangle 26"/>
          <p:cNvSpPr/>
          <p:nvPr/>
        </p:nvSpPr>
        <p:spPr>
          <a:xfrm>
            <a:off x="1341034" y="4024784"/>
            <a:ext cx="1889519" cy="1200329"/>
          </a:xfrm>
          <a:prstGeom prst="rect">
            <a:avLst/>
          </a:prstGeom>
        </p:spPr>
        <p:txBody>
          <a:bodyPr wrap="square">
            <a:spAutoFit/>
          </a:bodyPr>
          <a:lstStyle/>
          <a:p>
            <a:r>
              <a:rPr lang="en-US" sz="1200" b="1" dirty="0">
                <a:solidFill>
                  <a:schemeClr val="tx1">
                    <a:lumMod val="65000"/>
                    <a:lumOff val="35000"/>
                  </a:schemeClr>
                </a:solidFill>
              </a:rPr>
              <a:t>TURN LIGHTS OFF</a:t>
            </a:r>
            <a:endParaRPr lang="en-US" sz="1200" dirty="0">
              <a:solidFill>
                <a:schemeClr val="tx1">
                  <a:lumMod val="65000"/>
                  <a:lumOff val="35000"/>
                </a:schemeClr>
              </a:solidFill>
            </a:endParaRPr>
          </a:p>
          <a:p>
            <a:r>
              <a:rPr lang="en-US" sz="1200" dirty="0">
                <a:solidFill>
                  <a:srgbClr val="595959"/>
                </a:solidFill>
              </a:rPr>
              <a:t>Turn the lights out when you leave a room and use natural light over electric lights when possible.</a:t>
            </a:r>
          </a:p>
        </p:txBody>
      </p:sp>
      <p:sp>
        <p:nvSpPr>
          <p:cNvPr id="30" name="Rectangle 29"/>
          <p:cNvSpPr/>
          <p:nvPr/>
        </p:nvSpPr>
        <p:spPr>
          <a:xfrm>
            <a:off x="4496008" y="4024784"/>
            <a:ext cx="1889519" cy="1384995"/>
          </a:xfrm>
          <a:prstGeom prst="rect">
            <a:avLst/>
          </a:prstGeom>
        </p:spPr>
        <p:txBody>
          <a:bodyPr wrap="square">
            <a:spAutoFit/>
          </a:bodyPr>
          <a:lstStyle/>
          <a:p>
            <a:r>
              <a:rPr lang="en-US" sz="1200" b="1" dirty="0">
                <a:solidFill>
                  <a:schemeClr val="tx1">
                    <a:lumMod val="65000"/>
                    <a:lumOff val="35000"/>
                  </a:schemeClr>
                </a:solidFill>
              </a:rPr>
              <a:t>KEEP REFRIGERATOR CLOSED</a:t>
            </a:r>
            <a:endParaRPr lang="en-US" sz="1200" dirty="0">
              <a:solidFill>
                <a:schemeClr val="tx1">
                  <a:lumMod val="65000"/>
                  <a:lumOff val="35000"/>
                </a:schemeClr>
              </a:solidFill>
            </a:endParaRPr>
          </a:p>
          <a:p>
            <a:r>
              <a:rPr lang="en-US" sz="1200" dirty="0">
                <a:solidFill>
                  <a:srgbClr val="595959"/>
                </a:solidFill>
              </a:rPr>
              <a:t>Think about what you need prior to opening the fridge to minimize time spent with the door open.</a:t>
            </a:r>
          </a:p>
        </p:txBody>
      </p:sp>
      <p:sp>
        <p:nvSpPr>
          <p:cNvPr id="33" name="Rectangle 32"/>
          <p:cNvSpPr/>
          <p:nvPr/>
        </p:nvSpPr>
        <p:spPr>
          <a:xfrm>
            <a:off x="1341034" y="5732194"/>
            <a:ext cx="1889519" cy="1384995"/>
          </a:xfrm>
          <a:prstGeom prst="rect">
            <a:avLst/>
          </a:prstGeom>
        </p:spPr>
        <p:txBody>
          <a:bodyPr wrap="square" anchor="t">
            <a:spAutoFit/>
          </a:bodyPr>
          <a:lstStyle/>
          <a:p>
            <a:r>
              <a:rPr lang="en-US" sz="1200" b="1" dirty="0">
                <a:solidFill>
                  <a:schemeClr val="tx1">
                    <a:lumMod val="65000"/>
                    <a:lumOff val="35000"/>
                  </a:schemeClr>
                </a:solidFill>
              </a:rPr>
              <a:t>USE POWER STRIPS</a:t>
            </a:r>
            <a:endParaRPr lang="en-US" sz="1200" dirty="0">
              <a:solidFill>
                <a:schemeClr val="tx1">
                  <a:lumMod val="65000"/>
                  <a:lumOff val="35000"/>
                </a:schemeClr>
              </a:solidFill>
            </a:endParaRPr>
          </a:p>
          <a:p>
            <a:r>
              <a:rPr lang="en-US" sz="1200" dirty="0">
                <a:solidFill>
                  <a:srgbClr val="595959"/>
                </a:solidFill>
              </a:rPr>
              <a:t>It’s easier to turn off/unplug all appliances at the same time and remove “phantom/ vampire” energy loads.</a:t>
            </a:r>
          </a:p>
        </p:txBody>
      </p:sp>
      <p:sp>
        <p:nvSpPr>
          <p:cNvPr id="36" name="Rectangle 35"/>
          <p:cNvSpPr/>
          <p:nvPr/>
        </p:nvSpPr>
        <p:spPr>
          <a:xfrm>
            <a:off x="4496008" y="2631080"/>
            <a:ext cx="1889519" cy="1200329"/>
          </a:xfrm>
          <a:prstGeom prst="rect">
            <a:avLst/>
          </a:prstGeom>
        </p:spPr>
        <p:txBody>
          <a:bodyPr wrap="square">
            <a:spAutoFit/>
          </a:bodyPr>
          <a:lstStyle/>
          <a:p>
            <a:r>
              <a:rPr lang="en-US" sz="1200" b="1" dirty="0">
                <a:solidFill>
                  <a:schemeClr val="tx1">
                    <a:lumMod val="65000"/>
                    <a:lumOff val="35000"/>
                  </a:schemeClr>
                </a:solidFill>
              </a:rPr>
              <a:t>TURN OFF/UNPLUG APPLIANCES</a:t>
            </a:r>
            <a:endParaRPr lang="en-US" sz="1200" dirty="0">
              <a:solidFill>
                <a:schemeClr val="tx1">
                  <a:lumMod val="65000"/>
                  <a:lumOff val="35000"/>
                </a:schemeClr>
              </a:solidFill>
            </a:endParaRPr>
          </a:p>
          <a:p>
            <a:r>
              <a:rPr lang="en-US" sz="1200" dirty="0">
                <a:solidFill>
                  <a:srgbClr val="595959"/>
                </a:solidFill>
              </a:rPr>
              <a:t>Unplug when not in use. For example, TV, DVR, fans and coffee maker.</a:t>
            </a:r>
          </a:p>
        </p:txBody>
      </p:sp>
      <p:sp>
        <p:nvSpPr>
          <p:cNvPr id="40" name="Subtitle 2"/>
          <p:cNvSpPr txBox="1">
            <a:spLocks/>
          </p:cNvSpPr>
          <p:nvPr/>
        </p:nvSpPr>
        <p:spPr>
          <a:xfrm>
            <a:off x="514350" y="1354668"/>
            <a:ext cx="5314950" cy="9630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Lights contribute a significant percentage of electricity use in your home. Replacing incandescent bulbs with high-efficiency CFLs or LEDs reduces electricity use and saves up to $45/month. If done in every household in the U.S. it would reduce greenhouse emissions equivalent to taking 10 million cars off the road.</a:t>
            </a:r>
          </a:p>
        </p:txBody>
      </p:sp>
      <p:pic>
        <p:nvPicPr>
          <p:cNvPr id="6" name="Picture 5"/>
          <p:cNvPicPr>
            <a:picLocks noChangeAspect="1"/>
          </p:cNvPicPr>
          <p:nvPr/>
        </p:nvPicPr>
        <p:blipFill>
          <a:blip r:embed="rId6"/>
          <a:stretch>
            <a:fillRect/>
          </a:stretch>
        </p:blipFill>
        <p:spPr>
          <a:xfrm>
            <a:off x="687609" y="2729063"/>
            <a:ext cx="355600" cy="952500"/>
          </a:xfrm>
          <a:prstGeom prst="rect">
            <a:avLst/>
          </a:prstGeom>
        </p:spPr>
      </p:pic>
      <p:pic>
        <p:nvPicPr>
          <p:cNvPr id="7" name="Picture 6"/>
          <p:cNvPicPr>
            <a:picLocks noChangeAspect="1"/>
          </p:cNvPicPr>
          <p:nvPr/>
        </p:nvPicPr>
        <p:blipFill>
          <a:blip r:embed="rId7"/>
          <a:stretch>
            <a:fillRect/>
          </a:stretch>
        </p:blipFill>
        <p:spPr>
          <a:xfrm>
            <a:off x="617365" y="4087947"/>
            <a:ext cx="596900" cy="952500"/>
          </a:xfrm>
          <a:prstGeom prst="rect">
            <a:avLst/>
          </a:prstGeom>
        </p:spPr>
      </p:pic>
      <p:pic>
        <p:nvPicPr>
          <p:cNvPr id="44" name="Picture 43"/>
          <p:cNvPicPr>
            <a:picLocks noChangeAspect="1"/>
          </p:cNvPicPr>
          <p:nvPr/>
        </p:nvPicPr>
        <p:blipFill>
          <a:blip r:embed="rId8"/>
          <a:stretch>
            <a:fillRect/>
          </a:stretch>
        </p:blipFill>
        <p:spPr>
          <a:xfrm>
            <a:off x="3404784" y="2729064"/>
            <a:ext cx="900165" cy="952500"/>
          </a:xfrm>
          <a:prstGeom prst="rect">
            <a:avLst/>
          </a:prstGeom>
        </p:spPr>
      </p:pic>
      <p:pic>
        <p:nvPicPr>
          <p:cNvPr id="46" name="Picture 45"/>
          <p:cNvPicPr>
            <a:picLocks noChangeAspect="1"/>
          </p:cNvPicPr>
          <p:nvPr/>
        </p:nvPicPr>
        <p:blipFill>
          <a:blip r:embed="rId9"/>
          <a:stretch>
            <a:fillRect/>
          </a:stretch>
        </p:blipFill>
        <p:spPr>
          <a:xfrm>
            <a:off x="3612616" y="4072072"/>
            <a:ext cx="562410" cy="1054519"/>
          </a:xfrm>
          <a:prstGeom prst="rect">
            <a:avLst/>
          </a:prstGeom>
        </p:spPr>
      </p:pic>
      <p:pic>
        <p:nvPicPr>
          <p:cNvPr id="25" name="Picture 24"/>
          <p:cNvPicPr>
            <a:picLocks noChangeAspect="1"/>
          </p:cNvPicPr>
          <p:nvPr/>
        </p:nvPicPr>
        <p:blipFill rotWithShape="1">
          <a:blip r:embed="rId10">
            <a:lum bright="70000" contrast="-70000"/>
          </a:blip>
          <a:srcRect l="-21026" t="-13168" r="-18172" b="-7832"/>
          <a:stretch/>
        </p:blipFill>
        <p:spPr>
          <a:xfrm>
            <a:off x="5318568" y="8068129"/>
            <a:ext cx="734470" cy="638461"/>
          </a:xfrm>
          <a:prstGeom prst="rect">
            <a:avLst/>
          </a:prstGeom>
        </p:spPr>
      </p:pic>
      <p:pic>
        <p:nvPicPr>
          <p:cNvPr id="26" name="Picture 25"/>
          <p:cNvPicPr>
            <a:picLocks noChangeAspect="1"/>
          </p:cNvPicPr>
          <p:nvPr/>
        </p:nvPicPr>
        <p:blipFill rotWithShape="1">
          <a:blip r:embed="rId11">
            <a:lum bright="70000" contrast="-70000"/>
          </a:blip>
          <a:srcRect l="-15248" t="-13168" r="-14156" b="-7832"/>
          <a:stretch/>
        </p:blipFill>
        <p:spPr>
          <a:xfrm>
            <a:off x="4145643" y="8068129"/>
            <a:ext cx="682795" cy="638461"/>
          </a:xfrm>
          <a:prstGeom prst="rect">
            <a:avLst/>
          </a:prstGeom>
        </p:spPr>
      </p:pic>
      <p:pic>
        <p:nvPicPr>
          <p:cNvPr id="28" name="Picture 27"/>
          <p:cNvPicPr>
            <a:picLocks noChangeAspect="1"/>
          </p:cNvPicPr>
          <p:nvPr/>
        </p:nvPicPr>
        <p:blipFill rotWithShape="1">
          <a:blip r:embed="rId12"/>
          <a:srcRect l="-12497" t="-13168" r="-11062" b="-7832"/>
          <a:stretch/>
        </p:blipFill>
        <p:spPr>
          <a:xfrm>
            <a:off x="4762500" y="8068129"/>
            <a:ext cx="651949" cy="638461"/>
          </a:xfrm>
          <a:prstGeom prst="rect">
            <a:avLst/>
          </a:prstGeom>
        </p:spPr>
      </p:pic>
      <p:pic>
        <p:nvPicPr>
          <p:cNvPr id="29" name="Picture 28"/>
          <p:cNvPicPr>
            <a:picLocks noChangeAspect="1"/>
          </p:cNvPicPr>
          <p:nvPr/>
        </p:nvPicPr>
        <p:blipFill rotWithShape="1">
          <a:blip r:embed="rId13">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519910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2"/>
          <p:cNvSpPr txBox="1">
            <a:spLocks/>
          </p:cNvSpPr>
          <p:nvPr/>
        </p:nvSpPr>
        <p:spPr>
          <a:xfrm>
            <a:off x="514350" y="1354666"/>
            <a:ext cx="5314950" cy="4900084"/>
          </a:xfrm>
          <a:prstGeom prst="rect">
            <a:avLst/>
          </a:prstGeom>
        </p:spPr>
        <p:txBody>
          <a:bodyPr vert="horz" lIns="91440" tIns="45720" rIns="91440" bIns="45720" numCol="1"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latin typeface="+mn-lt"/>
              </a:rPr>
              <a:t>Your home’s heating system has been designed to reduce the impact on the environment, save energy, and be comfortable…. </a:t>
            </a:r>
            <a:r>
              <a:rPr lang="en-US" sz="1200" dirty="0">
                <a:solidFill>
                  <a:srgbClr val="FF0000"/>
                </a:solidFill>
                <a:latin typeface="+mn-lt"/>
              </a:rPr>
              <a:t>Explain how heating system works here (type of heating, where air comes out, how to turn on/off and adjust).</a:t>
            </a:r>
          </a:p>
          <a:p>
            <a:pPr marL="76412" indent="0">
              <a:buNone/>
            </a:pPr>
            <a:endParaRPr lang="en-US" sz="1200" dirty="0">
              <a:solidFill>
                <a:srgbClr val="FF0000"/>
              </a:solidFill>
              <a:latin typeface="+mn-lt"/>
            </a:endParaRPr>
          </a:p>
          <a:p>
            <a:pPr marL="76412" indent="0">
              <a:buNone/>
            </a:pPr>
            <a:r>
              <a:rPr lang="en-US" sz="1200" dirty="0">
                <a:solidFill>
                  <a:srgbClr val="FF0000"/>
                </a:solidFill>
                <a:latin typeface="+mn-lt"/>
              </a:rPr>
              <a:t>Insert information on who will maintain the equipment and note the resident role vs. management role.</a:t>
            </a:r>
          </a:p>
          <a:p>
            <a:pPr marL="76412" indent="0">
              <a:buNone/>
            </a:pPr>
            <a:endParaRPr lang="en-US" sz="1200" dirty="0">
              <a:solidFill>
                <a:srgbClr val="FF0000"/>
              </a:solidFill>
              <a:latin typeface="+mn-lt"/>
            </a:endParaRPr>
          </a:p>
          <a:p>
            <a:pPr marL="76412" indent="0">
              <a:buNone/>
            </a:pPr>
            <a:r>
              <a:rPr lang="en-US" sz="1200" dirty="0">
                <a:solidFill>
                  <a:schemeClr val="tx1">
                    <a:lumMod val="65000"/>
                    <a:lumOff val="35000"/>
                  </a:schemeClr>
                </a:solidFill>
                <a:latin typeface="+mn-lt"/>
              </a:rPr>
              <a:t>One of the best ways to stay comfortable in your home and use less energy is to use your thermostat’s programmable settings. In the winter, you can program it to automatically </a:t>
            </a:r>
            <a:r>
              <a:rPr lang="en-US" sz="1200" b="1" dirty="0">
                <a:solidFill>
                  <a:schemeClr val="tx1">
                    <a:lumMod val="65000"/>
                    <a:lumOff val="35000"/>
                  </a:schemeClr>
                </a:solidFill>
                <a:latin typeface="+mn-lt"/>
              </a:rPr>
              <a:t>turn up the heat while you get ready in the morning, turn it down while you’re away, turn it back up in the evening, and turn it down when you go to sleep. </a:t>
            </a:r>
            <a:r>
              <a:rPr lang="en-US" sz="1200" dirty="0">
                <a:solidFill>
                  <a:schemeClr val="tx1">
                    <a:lumMod val="65000"/>
                    <a:lumOff val="35000"/>
                  </a:schemeClr>
                </a:solidFill>
                <a:latin typeface="+mn-lt"/>
              </a:rPr>
              <a:t>This is a great energy saving feature. If your thermostat needs resetting or readjusting, please contact management. Rather than disabling the programming feature, ask for help.</a:t>
            </a:r>
          </a:p>
          <a:p>
            <a:pPr marL="76412" indent="0">
              <a:buNone/>
            </a:pPr>
            <a:endParaRPr lang="en-US" sz="1200" dirty="0">
              <a:solidFill>
                <a:schemeClr val="tx1">
                  <a:lumMod val="65000"/>
                  <a:lumOff val="35000"/>
                </a:schemeClr>
              </a:solidFill>
              <a:latin typeface="+mn-lt"/>
            </a:endParaRPr>
          </a:p>
          <a:p>
            <a:pPr marL="76412" indent="0">
              <a:buNone/>
            </a:pPr>
            <a:r>
              <a:rPr lang="en-US" sz="1200" b="1" dirty="0">
                <a:solidFill>
                  <a:schemeClr val="tx1">
                    <a:lumMod val="65000"/>
                    <a:lumOff val="35000"/>
                  </a:schemeClr>
                </a:solidFill>
                <a:latin typeface="+mn-lt"/>
              </a:rPr>
              <a:t>Do not try to use the thermostat as an accelerator </a:t>
            </a:r>
            <a:r>
              <a:rPr lang="en-US" sz="1200" dirty="0">
                <a:solidFill>
                  <a:schemeClr val="tx1">
                    <a:lumMod val="65000"/>
                    <a:lumOff val="35000"/>
                  </a:schemeClr>
                </a:solidFill>
                <a:latin typeface="+mn-lt"/>
              </a:rPr>
              <a:t>to ramp up heat quickly as this causes unnecessary demand on the equipment and wastes a lot of energy. </a:t>
            </a:r>
            <a:r>
              <a:rPr lang="en-US" sz="1200" dirty="0">
                <a:solidFill>
                  <a:srgbClr val="FF0000"/>
                </a:solidFill>
                <a:latin typeface="+mn-lt"/>
              </a:rPr>
              <a:t>Add additional instructions or care guidelines here.</a:t>
            </a:r>
          </a:p>
          <a:p>
            <a:pPr marL="76412" indent="0">
              <a:buNone/>
            </a:pPr>
            <a:endParaRPr lang="en-US" sz="1200" dirty="0">
              <a:solidFill>
                <a:srgbClr val="FF0000"/>
              </a:solidFill>
              <a:latin typeface="+mn-lt"/>
            </a:endParaRPr>
          </a:p>
          <a:p>
            <a:pPr marL="76412" indent="0">
              <a:buNone/>
            </a:pPr>
            <a:r>
              <a:rPr lang="en-US" sz="1200" b="1" dirty="0">
                <a:solidFill>
                  <a:schemeClr val="tx1">
                    <a:lumMod val="65000"/>
                    <a:lumOff val="35000"/>
                  </a:schemeClr>
                </a:solidFill>
                <a:latin typeface="+mn-lt"/>
              </a:rPr>
              <a:t>NEVER </a:t>
            </a:r>
            <a:r>
              <a:rPr lang="en-US" sz="1200" dirty="0">
                <a:solidFill>
                  <a:schemeClr val="tx1">
                    <a:lumMod val="65000"/>
                    <a:lumOff val="35000"/>
                  </a:schemeClr>
                </a:solidFill>
                <a:latin typeface="+mn-lt"/>
              </a:rPr>
              <a:t>use your oven to heat your home and try to eliminate the use of space heaters. These can release carbon monoxide (a deadly toxin), pose a fire hazard, and are expensive to run. If you are uncomfortable in your home, please contact management </a:t>
            </a:r>
            <a:r>
              <a:rPr lang="en-US" sz="1200" dirty="0">
                <a:solidFill>
                  <a:srgbClr val="FF0000"/>
                </a:solidFill>
                <a:latin typeface="+mn-lt"/>
              </a:rPr>
              <a:t>(insert phone number).</a:t>
            </a:r>
            <a:r>
              <a:rPr lang="en-US" sz="1200" dirty="0">
                <a:solidFill>
                  <a:schemeClr val="tx1">
                    <a:lumMod val="65000"/>
                    <a:lumOff val="35000"/>
                  </a:schemeClr>
                </a:solidFill>
                <a:latin typeface="+mn-lt"/>
              </a:rPr>
              <a:t> </a:t>
            </a:r>
          </a:p>
        </p:txBody>
      </p:sp>
      <p:pic>
        <p:nvPicPr>
          <p:cNvPr id="22" name="Picture 21"/>
          <p:cNvPicPr>
            <a:picLocks/>
          </p:cNvPicPr>
          <p:nvPr/>
        </p:nvPicPr>
        <p:blipFill>
          <a:blip r:embed="rId3"/>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27</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ENERGY</a:t>
            </a:r>
          </a:p>
          <a:p>
            <a:pPr algn="l"/>
            <a:r>
              <a:rPr lang="en-US" sz="1800" dirty="0">
                <a:solidFill>
                  <a:srgbClr val="D47B22"/>
                </a:solidFill>
                <a:latin typeface="+mj-lt"/>
              </a:rPr>
              <a:t>HEATING SYSTEM GUIDELINES</a:t>
            </a:r>
          </a:p>
        </p:txBody>
      </p:sp>
      <p:pic>
        <p:nvPicPr>
          <p:cNvPr id="27" name="Picture 26"/>
          <p:cNvPicPr>
            <a:picLocks noChangeAspect="1"/>
          </p:cNvPicPr>
          <p:nvPr/>
        </p:nvPicPr>
        <p:blipFill rotWithShape="1">
          <a:blip r:embed="rId4"/>
          <a:srcRect t="37186" b="1"/>
          <a:stretch/>
        </p:blipFill>
        <p:spPr>
          <a:xfrm>
            <a:off x="0" y="7159625"/>
            <a:ext cx="3968750" cy="1984373"/>
          </a:xfrm>
          <a:prstGeom prst="rect">
            <a:avLst/>
          </a:prstGeom>
        </p:spPr>
      </p:pic>
      <p:sp>
        <p:nvSpPr>
          <p:cNvPr id="18" name="Rectangle 17"/>
          <p:cNvSpPr/>
          <p:nvPr/>
        </p:nvSpPr>
        <p:spPr>
          <a:xfrm>
            <a:off x="225543" y="8164227"/>
            <a:ext cx="3457457" cy="784830"/>
          </a:xfrm>
          <a:prstGeom prst="rect">
            <a:avLst/>
          </a:prstGeom>
        </p:spPr>
        <p:txBody>
          <a:bodyPr wrap="square" anchor="t">
            <a:spAutoFit/>
          </a:bodyPr>
          <a:lstStyle/>
          <a:p>
            <a:r>
              <a:rPr lang="en-US" sz="1200" dirty="0">
                <a:solidFill>
                  <a:schemeClr val="bg1"/>
                </a:solidFill>
              </a:rPr>
              <a:t>Heating and cooling our homes accounts for almost </a:t>
            </a:r>
            <a:r>
              <a:rPr lang="en-US" sz="1200" b="1" dirty="0">
                <a:solidFill>
                  <a:schemeClr val="bg1"/>
                </a:solidFill>
              </a:rPr>
              <a:t>HALF</a:t>
            </a:r>
            <a:r>
              <a:rPr lang="en-US" sz="1200" dirty="0">
                <a:solidFill>
                  <a:schemeClr val="bg1"/>
                </a:solidFill>
              </a:rPr>
              <a:t> of the energy use in the average American home. </a:t>
            </a:r>
            <a:r>
              <a:rPr lang="en-US" sz="900" dirty="0">
                <a:solidFill>
                  <a:schemeClr val="bg1"/>
                </a:solidFill>
              </a:rPr>
              <a:t>– US Department of Energy (DOE) 2014</a:t>
            </a:r>
          </a:p>
        </p:txBody>
      </p:sp>
      <p:pic>
        <p:nvPicPr>
          <p:cNvPr id="28" name="Picture 27"/>
          <p:cNvPicPr>
            <a:picLocks noChangeAspect="1"/>
          </p:cNvPicPr>
          <p:nvPr/>
        </p:nvPicPr>
        <p:blipFill rotWithShape="1">
          <a:blip r:embed="rId5"/>
          <a:srcRect l="-10130" t="-17913" r="-12935" b="-30007"/>
          <a:stretch/>
        </p:blipFill>
        <p:spPr>
          <a:xfrm>
            <a:off x="225543" y="7159625"/>
            <a:ext cx="1735901" cy="1004602"/>
          </a:xfrm>
          <a:prstGeom prst="rect">
            <a:avLst/>
          </a:prstGeom>
        </p:spPr>
      </p:pic>
      <p:pic>
        <p:nvPicPr>
          <p:cNvPr id="20" name="Picture 19"/>
          <p:cNvPicPr>
            <a:picLocks noChangeAspect="1"/>
          </p:cNvPicPr>
          <p:nvPr/>
        </p:nvPicPr>
        <p:blipFill rotWithShape="1">
          <a:blip r:embed="rId6">
            <a:lum bright="70000" contrast="-70000"/>
          </a:blip>
          <a:srcRect l="-21026" t="-13168" r="-18172" b="-7832"/>
          <a:stretch/>
        </p:blipFill>
        <p:spPr>
          <a:xfrm>
            <a:off x="5318568" y="8068129"/>
            <a:ext cx="734470" cy="638461"/>
          </a:xfrm>
          <a:prstGeom prst="rect">
            <a:avLst/>
          </a:prstGeom>
        </p:spPr>
      </p:pic>
      <p:pic>
        <p:nvPicPr>
          <p:cNvPr id="21" name="Picture 20"/>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23" name="Picture 22"/>
          <p:cNvPicPr>
            <a:picLocks noChangeAspect="1"/>
          </p:cNvPicPr>
          <p:nvPr/>
        </p:nvPicPr>
        <p:blipFill rotWithShape="1">
          <a:blip r:embed="rId8"/>
          <a:srcRect l="-12497" t="-13168" r="-11062" b="-7832"/>
          <a:stretch/>
        </p:blipFill>
        <p:spPr>
          <a:xfrm>
            <a:off x="4762500" y="8068129"/>
            <a:ext cx="651949" cy="638461"/>
          </a:xfrm>
          <a:prstGeom prst="rect">
            <a:avLst/>
          </a:prstGeom>
        </p:spPr>
      </p:pic>
      <p:pic>
        <p:nvPicPr>
          <p:cNvPr id="24" name="Picture 23"/>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835650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93309" y="2839541"/>
            <a:ext cx="917969" cy="1013342"/>
          </a:xfrm>
          <a:prstGeom prst="rect">
            <a:avLst/>
          </a:prstGeom>
        </p:spPr>
      </p:pic>
      <p:pic>
        <p:nvPicPr>
          <p:cNvPr id="11" name="Picture 10"/>
          <p:cNvPicPr>
            <a:picLocks noChangeAspect="1"/>
          </p:cNvPicPr>
          <p:nvPr/>
        </p:nvPicPr>
        <p:blipFill>
          <a:blip r:embed="rId4"/>
          <a:stretch>
            <a:fillRect/>
          </a:stretch>
        </p:blipFill>
        <p:spPr>
          <a:xfrm>
            <a:off x="3487728" y="4421459"/>
            <a:ext cx="844884" cy="1003300"/>
          </a:xfrm>
          <a:prstGeom prst="rect">
            <a:avLst/>
          </a:prstGeom>
        </p:spPr>
      </p:pic>
      <p:pic>
        <p:nvPicPr>
          <p:cNvPr id="9" name="Picture 8"/>
          <p:cNvPicPr>
            <a:picLocks noChangeAspect="1"/>
          </p:cNvPicPr>
          <p:nvPr/>
        </p:nvPicPr>
        <p:blipFill>
          <a:blip r:embed="rId5"/>
          <a:stretch>
            <a:fillRect/>
          </a:stretch>
        </p:blipFill>
        <p:spPr>
          <a:xfrm>
            <a:off x="3487728" y="2737858"/>
            <a:ext cx="965200" cy="965200"/>
          </a:xfrm>
          <a:prstGeom prst="rect">
            <a:avLst/>
          </a:prstGeom>
        </p:spPr>
      </p:pic>
      <p:pic>
        <p:nvPicPr>
          <p:cNvPr id="22" name="Picture 21"/>
          <p:cNvPicPr>
            <a:picLocks/>
          </p:cNvPicPr>
          <p:nvPr/>
        </p:nvPicPr>
        <p:blipFill>
          <a:blip r:embed="rId6"/>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28</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ENERGY</a:t>
            </a:r>
          </a:p>
          <a:p>
            <a:pPr algn="l"/>
            <a:r>
              <a:rPr lang="en-US" sz="1800" dirty="0">
                <a:solidFill>
                  <a:srgbClr val="D47B22"/>
                </a:solidFill>
                <a:latin typeface="+mj-lt"/>
              </a:rPr>
              <a:t>HEATING SYSTEM TIPS</a:t>
            </a:r>
          </a:p>
        </p:txBody>
      </p:sp>
      <p:sp>
        <p:nvSpPr>
          <p:cNvPr id="20" name="Rectangle 19"/>
          <p:cNvSpPr/>
          <p:nvPr/>
        </p:nvSpPr>
        <p:spPr>
          <a:xfrm>
            <a:off x="1440084" y="2737858"/>
            <a:ext cx="1889519" cy="1200329"/>
          </a:xfrm>
          <a:prstGeom prst="rect">
            <a:avLst/>
          </a:prstGeom>
        </p:spPr>
        <p:txBody>
          <a:bodyPr wrap="square">
            <a:spAutoFit/>
          </a:bodyPr>
          <a:lstStyle/>
          <a:p>
            <a:r>
              <a:rPr lang="en-US" sz="1200" b="1" dirty="0">
                <a:solidFill>
                  <a:schemeClr val="tx1">
                    <a:lumMod val="65000"/>
                    <a:lumOff val="35000"/>
                  </a:schemeClr>
                </a:solidFill>
              </a:rPr>
              <a:t>KEEP WINDOWS CLOSED</a:t>
            </a:r>
            <a:endParaRPr lang="en-US" sz="1200" dirty="0">
              <a:solidFill>
                <a:schemeClr val="tx1">
                  <a:lumMod val="65000"/>
                  <a:lumOff val="35000"/>
                </a:schemeClr>
              </a:solidFill>
            </a:endParaRPr>
          </a:p>
          <a:p>
            <a:r>
              <a:rPr lang="en-US" sz="1200" dirty="0">
                <a:solidFill>
                  <a:srgbClr val="595959"/>
                </a:solidFill>
              </a:rPr>
              <a:t>Heating your home while allowing cool air in and hot air out wastes energy.</a:t>
            </a:r>
          </a:p>
        </p:txBody>
      </p:sp>
      <p:sp>
        <p:nvSpPr>
          <p:cNvPr id="27" name="Rectangle 26"/>
          <p:cNvSpPr/>
          <p:nvPr/>
        </p:nvSpPr>
        <p:spPr>
          <a:xfrm>
            <a:off x="1440084" y="4421459"/>
            <a:ext cx="1889519" cy="1200329"/>
          </a:xfrm>
          <a:prstGeom prst="rect">
            <a:avLst/>
          </a:prstGeom>
        </p:spPr>
        <p:txBody>
          <a:bodyPr wrap="square">
            <a:spAutoFit/>
          </a:bodyPr>
          <a:lstStyle/>
          <a:p>
            <a:r>
              <a:rPr lang="en-US" sz="1200" b="1" dirty="0">
                <a:solidFill>
                  <a:schemeClr val="tx1">
                    <a:lumMod val="65000"/>
                    <a:lumOff val="35000"/>
                  </a:schemeClr>
                </a:solidFill>
              </a:rPr>
              <a:t>OPEN CURTAINS</a:t>
            </a:r>
            <a:endParaRPr lang="en-US" sz="1200" dirty="0">
              <a:solidFill>
                <a:schemeClr val="tx1">
                  <a:lumMod val="65000"/>
                  <a:lumOff val="35000"/>
                </a:schemeClr>
              </a:solidFill>
            </a:endParaRPr>
          </a:p>
          <a:p>
            <a:r>
              <a:rPr lang="en-US" sz="1200" dirty="0">
                <a:solidFill>
                  <a:srgbClr val="595959"/>
                </a:solidFill>
              </a:rPr>
              <a:t>Allowing the sun to warm your home reduces the demand on your heating (and lighting) system.</a:t>
            </a:r>
          </a:p>
        </p:txBody>
      </p:sp>
      <p:sp>
        <p:nvSpPr>
          <p:cNvPr id="30" name="Rectangle 29"/>
          <p:cNvSpPr/>
          <p:nvPr/>
        </p:nvSpPr>
        <p:spPr>
          <a:xfrm>
            <a:off x="4452928" y="4421459"/>
            <a:ext cx="1889519" cy="1200329"/>
          </a:xfrm>
          <a:prstGeom prst="rect">
            <a:avLst/>
          </a:prstGeom>
        </p:spPr>
        <p:txBody>
          <a:bodyPr wrap="square">
            <a:spAutoFit/>
          </a:bodyPr>
          <a:lstStyle/>
          <a:p>
            <a:r>
              <a:rPr lang="en-US" sz="1200" b="1" dirty="0">
                <a:solidFill>
                  <a:schemeClr val="tx1">
                    <a:lumMod val="65000"/>
                    <a:lumOff val="35000"/>
                  </a:schemeClr>
                </a:solidFill>
              </a:rPr>
              <a:t>USE BLANKETS AND DRESS WARMLY</a:t>
            </a:r>
            <a:endParaRPr lang="en-US" sz="1200" dirty="0">
              <a:solidFill>
                <a:schemeClr val="tx1">
                  <a:lumMod val="65000"/>
                  <a:lumOff val="35000"/>
                </a:schemeClr>
              </a:solidFill>
            </a:endParaRPr>
          </a:p>
          <a:p>
            <a:r>
              <a:rPr lang="en-US" sz="1200" dirty="0">
                <a:solidFill>
                  <a:srgbClr val="595959"/>
                </a:solidFill>
              </a:rPr>
              <a:t>Using blankets and wearing layers cuts down on the need to turn up the thermostat.</a:t>
            </a:r>
          </a:p>
        </p:txBody>
      </p:sp>
      <p:sp>
        <p:nvSpPr>
          <p:cNvPr id="36" name="Rectangle 35"/>
          <p:cNvSpPr/>
          <p:nvPr/>
        </p:nvSpPr>
        <p:spPr>
          <a:xfrm>
            <a:off x="4481734" y="2737858"/>
            <a:ext cx="1889519" cy="1384995"/>
          </a:xfrm>
          <a:prstGeom prst="rect">
            <a:avLst/>
          </a:prstGeom>
        </p:spPr>
        <p:txBody>
          <a:bodyPr wrap="square">
            <a:spAutoFit/>
          </a:bodyPr>
          <a:lstStyle/>
          <a:p>
            <a:r>
              <a:rPr lang="en-US" sz="1200" b="1" dirty="0">
                <a:solidFill>
                  <a:schemeClr val="tx1">
                    <a:lumMod val="65000"/>
                    <a:lumOff val="35000"/>
                  </a:schemeClr>
                </a:solidFill>
              </a:rPr>
              <a:t>SEAL LEAKS</a:t>
            </a:r>
            <a:endParaRPr lang="en-US" sz="1200" dirty="0">
              <a:solidFill>
                <a:schemeClr val="tx1">
                  <a:lumMod val="65000"/>
                  <a:lumOff val="35000"/>
                </a:schemeClr>
              </a:solidFill>
            </a:endParaRPr>
          </a:p>
          <a:p>
            <a:r>
              <a:rPr lang="en-US" sz="1200" dirty="0">
                <a:solidFill>
                  <a:srgbClr val="595959"/>
                </a:solidFill>
              </a:rPr>
              <a:t>If you think you have an air leak, contact management to get it fixed. This improves energy and keeps you comfortable.</a:t>
            </a:r>
          </a:p>
        </p:txBody>
      </p:sp>
      <p:sp>
        <p:nvSpPr>
          <p:cNvPr id="40" name="Subtitle 2"/>
          <p:cNvSpPr txBox="1">
            <a:spLocks/>
          </p:cNvSpPr>
          <p:nvPr/>
        </p:nvSpPr>
        <p:spPr>
          <a:xfrm>
            <a:off x="514350" y="1354668"/>
            <a:ext cx="5314950" cy="9630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Please </a:t>
            </a:r>
            <a:r>
              <a:rPr lang="en-US" sz="1200" b="1" dirty="0">
                <a:solidFill>
                  <a:schemeClr val="tx1">
                    <a:lumMod val="65000"/>
                    <a:lumOff val="35000"/>
                  </a:schemeClr>
                </a:solidFill>
                <a:latin typeface="+mn-lt"/>
              </a:rPr>
              <a:t>DO NOT </a:t>
            </a:r>
            <a:r>
              <a:rPr lang="en-US" sz="1200" dirty="0">
                <a:solidFill>
                  <a:schemeClr val="tx1">
                    <a:lumMod val="65000"/>
                    <a:lumOff val="35000"/>
                  </a:schemeClr>
                </a:solidFill>
                <a:latin typeface="+mn-lt"/>
              </a:rPr>
              <a:t>use portable heaters as they are a fire hazard and are very energy intensive. Instead, dress warmly and let sunlight into your home. Close doors to rooms that are not being used to help contain the heat. </a:t>
            </a:r>
            <a:r>
              <a:rPr lang="en-US" sz="1200" b="1" dirty="0">
                <a:solidFill>
                  <a:schemeClr val="tx1">
                    <a:lumMod val="65000"/>
                    <a:lumOff val="35000"/>
                  </a:schemeClr>
                </a:solidFill>
                <a:latin typeface="+mn-lt"/>
              </a:rPr>
              <a:t>Keep all heating vents clear of obstruction to ensure heat can enter the room</a:t>
            </a:r>
            <a:r>
              <a:rPr lang="en-US" sz="1200" dirty="0">
                <a:solidFill>
                  <a:schemeClr val="tx1">
                    <a:lumMod val="65000"/>
                    <a:lumOff val="35000"/>
                  </a:schemeClr>
                </a:solidFill>
                <a:latin typeface="+mn-lt"/>
              </a:rPr>
              <a:t>.</a:t>
            </a:r>
            <a:endParaRPr lang="en-US" sz="1200" b="1" dirty="0">
              <a:solidFill>
                <a:schemeClr val="tx1">
                  <a:lumMod val="65000"/>
                  <a:lumOff val="35000"/>
                </a:schemeClr>
              </a:solidFill>
              <a:latin typeface="+mn-lt"/>
            </a:endParaRPr>
          </a:p>
        </p:txBody>
      </p:sp>
      <p:pic>
        <p:nvPicPr>
          <p:cNvPr id="21" name="Picture 20"/>
          <p:cNvPicPr>
            <a:picLocks noChangeAspect="1"/>
          </p:cNvPicPr>
          <p:nvPr/>
        </p:nvPicPr>
        <p:blipFill>
          <a:blip r:embed="rId7"/>
          <a:stretch>
            <a:fillRect/>
          </a:stretch>
        </p:blipFill>
        <p:spPr>
          <a:xfrm>
            <a:off x="206067" y="4459978"/>
            <a:ext cx="1234017" cy="790204"/>
          </a:xfrm>
          <a:prstGeom prst="rect">
            <a:avLst/>
          </a:prstGeom>
        </p:spPr>
      </p:pic>
      <p:pic>
        <p:nvPicPr>
          <p:cNvPr id="23" name="Picture 22"/>
          <p:cNvPicPr>
            <a:picLocks noChangeAspect="1"/>
          </p:cNvPicPr>
          <p:nvPr/>
        </p:nvPicPr>
        <p:blipFill rotWithShape="1">
          <a:blip r:embed="rId8">
            <a:lum bright="70000" contrast="-70000"/>
          </a:blip>
          <a:srcRect l="-21026" t="-13168" r="-18172" b="-7832"/>
          <a:stretch/>
        </p:blipFill>
        <p:spPr>
          <a:xfrm>
            <a:off x="5318568" y="8068129"/>
            <a:ext cx="734470" cy="638461"/>
          </a:xfrm>
          <a:prstGeom prst="rect">
            <a:avLst/>
          </a:prstGeom>
        </p:spPr>
      </p:pic>
      <p:pic>
        <p:nvPicPr>
          <p:cNvPr id="24" name="Picture 23"/>
          <p:cNvPicPr>
            <a:picLocks noChangeAspect="1"/>
          </p:cNvPicPr>
          <p:nvPr/>
        </p:nvPicPr>
        <p:blipFill rotWithShape="1">
          <a:blip r:embed="rId9">
            <a:lum bright="70000" contrast="-70000"/>
          </a:blip>
          <a:srcRect l="-15248" t="-13168" r="-14156" b="-7832"/>
          <a:stretch/>
        </p:blipFill>
        <p:spPr>
          <a:xfrm>
            <a:off x="4145643" y="8068129"/>
            <a:ext cx="682795" cy="638461"/>
          </a:xfrm>
          <a:prstGeom prst="rect">
            <a:avLst/>
          </a:prstGeom>
        </p:spPr>
      </p:pic>
      <p:pic>
        <p:nvPicPr>
          <p:cNvPr id="25" name="Picture 24"/>
          <p:cNvPicPr>
            <a:picLocks noChangeAspect="1"/>
          </p:cNvPicPr>
          <p:nvPr/>
        </p:nvPicPr>
        <p:blipFill rotWithShape="1">
          <a:blip r:embed="rId10"/>
          <a:srcRect l="-12497" t="-13168" r="-11062" b="-7832"/>
          <a:stretch/>
        </p:blipFill>
        <p:spPr>
          <a:xfrm>
            <a:off x="4762500" y="8068129"/>
            <a:ext cx="651949" cy="638461"/>
          </a:xfrm>
          <a:prstGeom prst="rect">
            <a:avLst/>
          </a:prstGeom>
        </p:spPr>
      </p:pic>
      <p:pic>
        <p:nvPicPr>
          <p:cNvPr id="26" name="Picture 25"/>
          <p:cNvPicPr>
            <a:picLocks noChangeAspect="1"/>
          </p:cNvPicPr>
          <p:nvPr/>
        </p:nvPicPr>
        <p:blipFill rotWithShape="1">
          <a:blip r:embed="rId11">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634292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14350" y="5043015"/>
            <a:ext cx="600404" cy="1260848"/>
          </a:xfrm>
          <a:prstGeom prst="rect">
            <a:avLst/>
          </a:prstGeom>
        </p:spPr>
      </p:pic>
      <p:pic>
        <p:nvPicPr>
          <p:cNvPr id="22" name="Picture 21"/>
          <p:cNvPicPr>
            <a:picLocks/>
          </p:cNvPicPr>
          <p:nvPr/>
        </p:nvPicPr>
        <p:blipFill>
          <a:blip r:embed="rId4"/>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29</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ENERGY</a:t>
            </a:r>
          </a:p>
          <a:p>
            <a:pPr algn="l"/>
            <a:r>
              <a:rPr lang="en-US" sz="1800" dirty="0">
                <a:solidFill>
                  <a:srgbClr val="D47B22"/>
                </a:solidFill>
                <a:latin typeface="+mj-lt"/>
              </a:rPr>
              <a:t>COOLING SYSTEM GUIDELINES &amp; TIPS</a:t>
            </a:r>
          </a:p>
        </p:txBody>
      </p:sp>
      <p:sp>
        <p:nvSpPr>
          <p:cNvPr id="20" name="Rectangle 19"/>
          <p:cNvSpPr/>
          <p:nvPr/>
        </p:nvSpPr>
        <p:spPr>
          <a:xfrm>
            <a:off x="1412481" y="3265167"/>
            <a:ext cx="1889519" cy="1015663"/>
          </a:xfrm>
          <a:prstGeom prst="rect">
            <a:avLst/>
          </a:prstGeom>
        </p:spPr>
        <p:txBody>
          <a:bodyPr wrap="square">
            <a:spAutoFit/>
          </a:bodyPr>
          <a:lstStyle/>
          <a:p>
            <a:r>
              <a:rPr lang="en-US" sz="1200" b="1" dirty="0">
                <a:solidFill>
                  <a:schemeClr val="tx1">
                    <a:lumMod val="65000"/>
                    <a:lumOff val="35000"/>
                  </a:schemeClr>
                </a:solidFill>
              </a:rPr>
              <a:t>CLOSE WINDOWS WHEN THE AC IS ON</a:t>
            </a:r>
            <a:endParaRPr lang="en-US" sz="1200" dirty="0">
              <a:solidFill>
                <a:schemeClr val="tx1">
                  <a:lumMod val="65000"/>
                  <a:lumOff val="35000"/>
                </a:schemeClr>
              </a:solidFill>
            </a:endParaRPr>
          </a:p>
          <a:p>
            <a:r>
              <a:rPr lang="en-US" sz="1200" dirty="0">
                <a:solidFill>
                  <a:srgbClr val="595959"/>
                </a:solidFill>
              </a:rPr>
              <a:t>Letting cold air out and hot air in wastes energy.</a:t>
            </a:r>
          </a:p>
        </p:txBody>
      </p:sp>
      <p:sp>
        <p:nvSpPr>
          <p:cNvPr id="27" name="Rectangle 26"/>
          <p:cNvSpPr/>
          <p:nvPr/>
        </p:nvSpPr>
        <p:spPr>
          <a:xfrm>
            <a:off x="1412481" y="5043015"/>
            <a:ext cx="1889519" cy="1384995"/>
          </a:xfrm>
          <a:prstGeom prst="rect">
            <a:avLst/>
          </a:prstGeom>
        </p:spPr>
        <p:txBody>
          <a:bodyPr wrap="square">
            <a:spAutoFit/>
          </a:bodyPr>
          <a:lstStyle/>
          <a:p>
            <a:r>
              <a:rPr lang="en-US" sz="1200" b="1" dirty="0">
                <a:solidFill>
                  <a:schemeClr val="tx1">
                    <a:lumMod val="65000"/>
                    <a:lumOff val="35000"/>
                  </a:schemeClr>
                </a:solidFill>
              </a:rPr>
              <a:t>SET THE AC TEMP AT 78 DEGREES OR MEDIUM</a:t>
            </a:r>
            <a:endParaRPr lang="en-US" sz="1200" dirty="0">
              <a:solidFill>
                <a:schemeClr val="tx1">
                  <a:lumMod val="65000"/>
                  <a:lumOff val="35000"/>
                </a:schemeClr>
              </a:solidFill>
            </a:endParaRPr>
          </a:p>
          <a:p>
            <a:r>
              <a:rPr lang="en-US" sz="1200" dirty="0">
                <a:solidFill>
                  <a:srgbClr val="595959"/>
                </a:solidFill>
              </a:rPr>
              <a:t>During cool nights, open windows and turn the AC off or turn the thermostat up a few degrees.</a:t>
            </a:r>
          </a:p>
        </p:txBody>
      </p:sp>
      <p:sp>
        <p:nvSpPr>
          <p:cNvPr id="30" name="Rectangle 29"/>
          <p:cNvSpPr/>
          <p:nvPr/>
        </p:nvSpPr>
        <p:spPr>
          <a:xfrm>
            <a:off x="4551349" y="5043015"/>
            <a:ext cx="1889519" cy="1200329"/>
          </a:xfrm>
          <a:prstGeom prst="rect">
            <a:avLst/>
          </a:prstGeom>
        </p:spPr>
        <p:txBody>
          <a:bodyPr wrap="square">
            <a:spAutoFit/>
          </a:bodyPr>
          <a:lstStyle/>
          <a:p>
            <a:r>
              <a:rPr lang="en-US" sz="1200" b="1" dirty="0">
                <a:solidFill>
                  <a:schemeClr val="tx1">
                    <a:lumMod val="65000"/>
                    <a:lumOff val="35000"/>
                  </a:schemeClr>
                </a:solidFill>
              </a:rPr>
              <a:t>USE A FAN</a:t>
            </a:r>
            <a:endParaRPr lang="en-US" sz="1200" dirty="0">
              <a:solidFill>
                <a:schemeClr val="tx1">
                  <a:lumMod val="65000"/>
                  <a:lumOff val="35000"/>
                </a:schemeClr>
              </a:solidFill>
            </a:endParaRPr>
          </a:p>
          <a:p>
            <a:r>
              <a:rPr lang="en-US" sz="1200" dirty="0">
                <a:solidFill>
                  <a:srgbClr val="595959"/>
                </a:solidFill>
              </a:rPr>
              <a:t>Instead of (or in addition to) turning on the AC, use a ceiling, window, or portable fan to keep air cool.</a:t>
            </a:r>
          </a:p>
        </p:txBody>
      </p:sp>
      <p:sp>
        <p:nvSpPr>
          <p:cNvPr id="36" name="Rectangle 35"/>
          <p:cNvSpPr/>
          <p:nvPr/>
        </p:nvSpPr>
        <p:spPr>
          <a:xfrm>
            <a:off x="4551349" y="3265167"/>
            <a:ext cx="1889519" cy="1200329"/>
          </a:xfrm>
          <a:prstGeom prst="rect">
            <a:avLst/>
          </a:prstGeom>
        </p:spPr>
        <p:txBody>
          <a:bodyPr wrap="square">
            <a:spAutoFit/>
          </a:bodyPr>
          <a:lstStyle/>
          <a:p>
            <a:r>
              <a:rPr lang="en-US" sz="1200" b="1" dirty="0">
                <a:solidFill>
                  <a:schemeClr val="tx1">
                    <a:lumMod val="65000"/>
                    <a:lumOff val="35000"/>
                  </a:schemeClr>
                </a:solidFill>
              </a:rPr>
              <a:t>CLOSE CURTAINS</a:t>
            </a:r>
            <a:endParaRPr lang="en-US" sz="1200" dirty="0">
              <a:solidFill>
                <a:schemeClr val="tx1">
                  <a:lumMod val="65000"/>
                  <a:lumOff val="35000"/>
                </a:schemeClr>
              </a:solidFill>
            </a:endParaRPr>
          </a:p>
          <a:p>
            <a:r>
              <a:rPr lang="en-US" sz="1200" dirty="0">
                <a:solidFill>
                  <a:srgbClr val="595959"/>
                </a:solidFill>
              </a:rPr>
              <a:t>In the summer months, stay cooler during the day by keeping the sun from heating your home.</a:t>
            </a:r>
          </a:p>
        </p:txBody>
      </p:sp>
      <p:sp>
        <p:nvSpPr>
          <p:cNvPr id="40" name="Subtitle 2"/>
          <p:cNvSpPr txBox="1">
            <a:spLocks/>
          </p:cNvSpPr>
          <p:nvPr/>
        </p:nvSpPr>
        <p:spPr>
          <a:xfrm>
            <a:off x="514350" y="1354667"/>
            <a:ext cx="5314950" cy="19167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Explain how cooling system works here (type of cooling, where cool air comes out, and how to turn on/off and adjust)</a:t>
            </a:r>
          </a:p>
          <a:p>
            <a:pPr marL="0" indent="0">
              <a:buNone/>
            </a:pPr>
            <a:endParaRPr lang="en-US" sz="1200" dirty="0">
              <a:solidFill>
                <a:srgbClr val="FF0000"/>
              </a:solidFill>
              <a:latin typeface="+mn-lt"/>
            </a:endParaRPr>
          </a:p>
          <a:p>
            <a:pPr marL="0" indent="0">
              <a:buNone/>
            </a:pPr>
            <a:r>
              <a:rPr lang="en-US" sz="1200" dirty="0">
                <a:solidFill>
                  <a:srgbClr val="FF0000"/>
                </a:solidFill>
                <a:latin typeface="+mn-lt"/>
              </a:rPr>
              <a:t>The heating and cooling of your home is a maintained by the same thermostat.  See Page X for more on thermostat usage.</a:t>
            </a:r>
          </a:p>
          <a:p>
            <a:pPr marL="0" indent="0">
              <a:buNone/>
            </a:pPr>
            <a:endParaRPr lang="en-US" sz="1200" dirty="0">
              <a:solidFill>
                <a:srgbClr val="FF0000"/>
              </a:solidFill>
              <a:latin typeface="+mn-lt"/>
            </a:endParaRPr>
          </a:p>
          <a:p>
            <a:pPr marL="0" indent="0">
              <a:buNone/>
            </a:pPr>
            <a:r>
              <a:rPr lang="en-US" sz="1200" dirty="0">
                <a:solidFill>
                  <a:srgbClr val="595959"/>
                </a:solidFill>
                <a:latin typeface="+mn-lt"/>
              </a:rPr>
              <a:t>Cooling your home uses a lot of energy in the summer months. Ensure your comfort and efficiency by following these tips: </a:t>
            </a:r>
          </a:p>
        </p:txBody>
      </p:sp>
      <p:pic>
        <p:nvPicPr>
          <p:cNvPr id="25" name="Picture 24"/>
          <p:cNvPicPr>
            <a:picLocks noChangeAspect="1"/>
          </p:cNvPicPr>
          <p:nvPr/>
        </p:nvPicPr>
        <p:blipFill>
          <a:blip r:embed="rId5"/>
          <a:stretch>
            <a:fillRect/>
          </a:stretch>
        </p:blipFill>
        <p:spPr>
          <a:xfrm>
            <a:off x="434581" y="3271380"/>
            <a:ext cx="917969" cy="1013342"/>
          </a:xfrm>
          <a:prstGeom prst="rect">
            <a:avLst/>
          </a:prstGeom>
        </p:spPr>
      </p:pic>
      <p:pic>
        <p:nvPicPr>
          <p:cNvPr id="28" name="Picture 27"/>
          <p:cNvPicPr>
            <a:picLocks noChangeAspect="1"/>
          </p:cNvPicPr>
          <p:nvPr/>
        </p:nvPicPr>
        <p:blipFill>
          <a:blip r:embed="rId6"/>
          <a:stretch>
            <a:fillRect/>
          </a:stretch>
        </p:blipFill>
        <p:spPr>
          <a:xfrm>
            <a:off x="3189036" y="3336938"/>
            <a:ext cx="1244842" cy="790204"/>
          </a:xfrm>
          <a:prstGeom prst="rect">
            <a:avLst/>
          </a:prstGeom>
        </p:spPr>
      </p:pic>
      <p:pic>
        <p:nvPicPr>
          <p:cNvPr id="10" name="Picture 9"/>
          <p:cNvPicPr>
            <a:picLocks noChangeAspect="1"/>
          </p:cNvPicPr>
          <p:nvPr/>
        </p:nvPicPr>
        <p:blipFill>
          <a:blip r:embed="rId7"/>
          <a:stretch>
            <a:fillRect/>
          </a:stretch>
        </p:blipFill>
        <p:spPr>
          <a:xfrm>
            <a:off x="3620910" y="5043015"/>
            <a:ext cx="716643" cy="1003300"/>
          </a:xfrm>
          <a:prstGeom prst="rect">
            <a:avLst/>
          </a:prstGeom>
        </p:spPr>
      </p:pic>
      <p:pic>
        <p:nvPicPr>
          <p:cNvPr id="32" name="Picture 31"/>
          <p:cNvPicPr>
            <a:picLocks noChangeAspect="1"/>
          </p:cNvPicPr>
          <p:nvPr/>
        </p:nvPicPr>
        <p:blipFill rotWithShape="1">
          <a:blip r:embed="rId8"/>
          <a:srcRect t="37186" b="1"/>
          <a:stretch/>
        </p:blipFill>
        <p:spPr>
          <a:xfrm>
            <a:off x="0" y="7159625"/>
            <a:ext cx="3968750" cy="1984373"/>
          </a:xfrm>
          <a:prstGeom prst="rect">
            <a:avLst/>
          </a:prstGeom>
        </p:spPr>
      </p:pic>
      <p:sp>
        <p:nvSpPr>
          <p:cNvPr id="33" name="Rectangle 32"/>
          <p:cNvSpPr/>
          <p:nvPr/>
        </p:nvSpPr>
        <p:spPr>
          <a:xfrm>
            <a:off x="225543" y="8068977"/>
            <a:ext cx="3457457" cy="969496"/>
          </a:xfrm>
          <a:prstGeom prst="rect">
            <a:avLst/>
          </a:prstGeom>
        </p:spPr>
        <p:txBody>
          <a:bodyPr wrap="square" anchor="t">
            <a:spAutoFit/>
          </a:bodyPr>
          <a:lstStyle/>
          <a:p>
            <a:r>
              <a:rPr lang="en-US" sz="1200" dirty="0">
                <a:solidFill>
                  <a:schemeClr val="bg1"/>
                </a:solidFill>
              </a:rPr>
              <a:t>The amount of energy consumed in the U.S. every year to power our air conditioners is about the same as the amount of energy consumed by the entire continent of Africa. </a:t>
            </a:r>
            <a:r>
              <a:rPr lang="en-US" sz="900" dirty="0">
                <a:solidFill>
                  <a:schemeClr val="bg1"/>
                </a:solidFill>
              </a:rPr>
              <a:t>– Stan Cox, University of Yale 2012</a:t>
            </a:r>
          </a:p>
        </p:txBody>
      </p:sp>
      <p:pic>
        <p:nvPicPr>
          <p:cNvPr id="34" name="Picture 33"/>
          <p:cNvPicPr>
            <a:picLocks noChangeAspect="1"/>
          </p:cNvPicPr>
          <p:nvPr/>
        </p:nvPicPr>
        <p:blipFill rotWithShape="1">
          <a:blip r:embed="rId9"/>
          <a:srcRect l="-10129" t="-17913" r="-15936" b="-30007"/>
          <a:stretch/>
        </p:blipFill>
        <p:spPr>
          <a:xfrm>
            <a:off x="225543" y="7159625"/>
            <a:ext cx="1778235" cy="1004602"/>
          </a:xfrm>
          <a:prstGeom prst="rect">
            <a:avLst/>
          </a:prstGeom>
        </p:spPr>
      </p:pic>
      <p:pic>
        <p:nvPicPr>
          <p:cNvPr id="24" name="Picture 23"/>
          <p:cNvPicPr>
            <a:picLocks noChangeAspect="1"/>
          </p:cNvPicPr>
          <p:nvPr/>
        </p:nvPicPr>
        <p:blipFill rotWithShape="1">
          <a:blip r:embed="rId10">
            <a:lum bright="70000" contrast="-70000"/>
          </a:blip>
          <a:srcRect l="-21026" t="-13168" r="-18172" b="-7832"/>
          <a:stretch/>
        </p:blipFill>
        <p:spPr>
          <a:xfrm>
            <a:off x="5318568" y="8068129"/>
            <a:ext cx="734470" cy="638461"/>
          </a:xfrm>
          <a:prstGeom prst="rect">
            <a:avLst/>
          </a:prstGeom>
        </p:spPr>
      </p:pic>
      <p:pic>
        <p:nvPicPr>
          <p:cNvPr id="26" name="Picture 25"/>
          <p:cNvPicPr>
            <a:picLocks noChangeAspect="1"/>
          </p:cNvPicPr>
          <p:nvPr/>
        </p:nvPicPr>
        <p:blipFill rotWithShape="1">
          <a:blip r:embed="rId11">
            <a:lum bright="70000" contrast="-70000"/>
          </a:blip>
          <a:srcRect l="-15248" t="-13168" r="-14156" b="-7832"/>
          <a:stretch/>
        </p:blipFill>
        <p:spPr>
          <a:xfrm>
            <a:off x="4145643" y="8068129"/>
            <a:ext cx="682795" cy="638461"/>
          </a:xfrm>
          <a:prstGeom prst="rect">
            <a:avLst/>
          </a:prstGeom>
        </p:spPr>
      </p:pic>
      <p:pic>
        <p:nvPicPr>
          <p:cNvPr id="29" name="Picture 28"/>
          <p:cNvPicPr>
            <a:picLocks noChangeAspect="1"/>
          </p:cNvPicPr>
          <p:nvPr/>
        </p:nvPicPr>
        <p:blipFill rotWithShape="1">
          <a:blip r:embed="rId12"/>
          <a:srcRect l="-12497" t="-13168" r="-11062" b="-7832"/>
          <a:stretch/>
        </p:blipFill>
        <p:spPr>
          <a:xfrm>
            <a:off x="4762500" y="8068129"/>
            <a:ext cx="651949" cy="638461"/>
          </a:xfrm>
          <a:prstGeom prst="rect">
            <a:avLst/>
          </a:prstGeom>
        </p:spPr>
      </p:pic>
      <p:pic>
        <p:nvPicPr>
          <p:cNvPr id="31" name="Picture 30"/>
          <p:cNvPicPr>
            <a:picLocks noChangeAspect="1"/>
          </p:cNvPicPr>
          <p:nvPr/>
        </p:nvPicPr>
        <p:blipFill rotWithShape="1">
          <a:blip r:embed="rId13">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036020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3</a:t>
            </a:fld>
            <a:endParaRPr lang="en-US" sz="1000" dirty="0">
              <a:solidFill>
                <a:srgbClr val="A6BCC6"/>
              </a:solidFill>
              <a:cs typeface="Verdana"/>
            </a:endParaRPr>
          </a:p>
        </p:txBody>
      </p:sp>
      <p:sp>
        <p:nvSpPr>
          <p:cNvPr id="10"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26485C"/>
                </a:solidFill>
                <a:latin typeface="+mj-lt"/>
              </a:rPr>
              <a:t>SERVICE / SUPPORT / EMERGENCY</a:t>
            </a:r>
          </a:p>
        </p:txBody>
      </p:sp>
      <p:sp>
        <p:nvSpPr>
          <p:cNvPr id="12" name="Subtitle 2"/>
          <p:cNvSpPr txBox="1">
            <a:spLocks/>
          </p:cNvSpPr>
          <p:nvPr/>
        </p:nvSpPr>
        <p:spPr>
          <a:xfrm>
            <a:off x="514350" y="1354667"/>
            <a:ext cx="5829300" cy="49409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If you are experiencing a health or safety emergency </a:t>
            </a:r>
            <a:r>
              <a:rPr lang="en-US" sz="1200" b="1" dirty="0">
                <a:solidFill>
                  <a:schemeClr val="tx1">
                    <a:lumMod val="65000"/>
                    <a:lumOff val="35000"/>
                  </a:schemeClr>
                </a:solidFill>
                <a:latin typeface="+mn-lt"/>
              </a:rPr>
              <a:t>DIAL 911</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Building Management			000.000.0000</a:t>
            </a:r>
          </a:p>
          <a:p>
            <a:pPr marL="0" indent="0">
              <a:buNone/>
            </a:pPr>
            <a:r>
              <a:rPr lang="en-US" sz="1200" dirty="0">
                <a:solidFill>
                  <a:schemeClr val="tx1">
                    <a:lumMod val="65000"/>
                    <a:lumOff val="35000"/>
                  </a:schemeClr>
                </a:solidFill>
                <a:latin typeface="+mn-lt"/>
              </a:rPr>
              <a:t>Building Maintenance			000.000.0000</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Police Non-Emergency Line		000.000.0000 </a:t>
            </a:r>
          </a:p>
          <a:p>
            <a:pPr marL="0" indent="0">
              <a:buNone/>
            </a:pPr>
            <a:r>
              <a:rPr lang="en-US" sz="1200" dirty="0">
                <a:solidFill>
                  <a:schemeClr val="tx1">
                    <a:lumMod val="65000"/>
                    <a:lumOff val="35000"/>
                  </a:schemeClr>
                </a:solidFill>
                <a:latin typeface="+mn-lt"/>
              </a:rPr>
              <a:t>City Information				000.000.0000 / </a:t>
            </a:r>
            <a:r>
              <a:rPr lang="en-US" sz="1200" dirty="0">
                <a:solidFill>
                  <a:srgbClr val="FF0000"/>
                </a:solidFill>
                <a:latin typeface="+mn-lt"/>
              </a:rPr>
              <a:t>www.city.gov</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Regional Transit				000.000.0000 / </a:t>
            </a:r>
            <a:r>
              <a:rPr lang="en-US" sz="1200" dirty="0">
                <a:solidFill>
                  <a:srgbClr val="FF0000"/>
                </a:solidFill>
                <a:latin typeface="+mn-lt"/>
              </a:rPr>
              <a:t>www.transit.gov</a:t>
            </a:r>
          </a:p>
        </p:txBody>
      </p:sp>
      <p:pic>
        <p:nvPicPr>
          <p:cNvPr id="9" name="Picture 2" descr="floorpla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9662" y="3419475"/>
            <a:ext cx="4832439" cy="48324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a:srcRect l="-21026" t="-13168" r="-18172" b="-7832"/>
          <a:stretch/>
        </p:blipFill>
        <p:spPr>
          <a:xfrm>
            <a:off x="5318568" y="8068129"/>
            <a:ext cx="734470" cy="638461"/>
          </a:xfrm>
          <a:prstGeom prst="rect">
            <a:avLst/>
          </a:prstGeom>
        </p:spPr>
      </p:pic>
      <p:pic>
        <p:nvPicPr>
          <p:cNvPr id="13" name="Picture 12"/>
          <p:cNvPicPr>
            <a:picLocks noChangeAspect="1"/>
          </p:cNvPicPr>
          <p:nvPr/>
        </p:nvPicPr>
        <p:blipFill rotWithShape="1">
          <a:blip r:embed="rId5"/>
          <a:srcRect l="-15248" t="-13168" r="-14156" b="-7832"/>
          <a:stretch/>
        </p:blipFill>
        <p:spPr>
          <a:xfrm>
            <a:off x="4145643" y="8068129"/>
            <a:ext cx="682795" cy="638461"/>
          </a:xfrm>
          <a:prstGeom prst="rect">
            <a:avLst/>
          </a:prstGeom>
        </p:spPr>
      </p:pic>
      <p:pic>
        <p:nvPicPr>
          <p:cNvPr id="14" name="Picture 13"/>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5" name="Picture 14"/>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359422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srcRect l="2067" r="4466"/>
          <a:stretch/>
        </p:blipFill>
        <p:spPr>
          <a:xfrm>
            <a:off x="0" y="2772198"/>
            <a:ext cx="6890340" cy="3246166"/>
          </a:xfrm>
          <a:prstGeom prst="rect">
            <a:avLst/>
          </a:prstGeom>
        </p:spPr>
      </p:pic>
      <p:pic>
        <p:nvPicPr>
          <p:cNvPr id="22" name="Picture 21"/>
          <p:cNvPicPr>
            <a:picLocks/>
          </p:cNvPicPr>
          <p:nvPr/>
        </p:nvPicPr>
        <p:blipFill>
          <a:blip r:embed="rId4"/>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30</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WATER SMART</a:t>
            </a:r>
          </a:p>
          <a:p>
            <a:pPr algn="l"/>
            <a:r>
              <a:rPr lang="en-US" sz="1800" dirty="0">
                <a:solidFill>
                  <a:srgbClr val="D47B22"/>
                </a:solidFill>
                <a:latin typeface="+mj-lt"/>
              </a:rPr>
              <a:t>SAVING WATER IN YOUR HOME</a:t>
            </a:r>
          </a:p>
        </p:txBody>
      </p:sp>
      <p:sp>
        <p:nvSpPr>
          <p:cNvPr id="13" name="Subtitle 2"/>
          <p:cNvSpPr txBox="1">
            <a:spLocks/>
          </p:cNvSpPr>
          <p:nvPr/>
        </p:nvSpPr>
        <p:spPr>
          <a:xfrm>
            <a:off x="514350" y="1354668"/>
            <a:ext cx="5314950" cy="178858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Water is one of the Earth’s </a:t>
            </a:r>
            <a:r>
              <a:rPr lang="en-US" sz="1200" b="1" dirty="0">
                <a:solidFill>
                  <a:schemeClr val="tx1">
                    <a:lumMod val="65000"/>
                    <a:lumOff val="35000"/>
                  </a:schemeClr>
                </a:solidFill>
                <a:latin typeface="+mn-lt"/>
              </a:rPr>
              <a:t>most valuable resources</a:t>
            </a:r>
            <a:r>
              <a:rPr lang="en-US" sz="1200" dirty="0">
                <a:solidFill>
                  <a:schemeClr val="tx1">
                    <a:lumMod val="65000"/>
                    <a:lumOff val="35000"/>
                  </a:schemeClr>
                </a:solidFill>
                <a:latin typeface="+mn-lt"/>
              </a:rPr>
              <a:t>, yet many of us don’t take the time to think about where our water comes from. In fact, every year the number of states in drought grows and fresh water is becoming scarce. </a:t>
            </a:r>
            <a:r>
              <a:rPr lang="en-US" sz="1200" b="1" dirty="0">
                <a:solidFill>
                  <a:schemeClr val="tx1">
                    <a:lumMod val="65000"/>
                    <a:lumOff val="35000"/>
                  </a:schemeClr>
                </a:solidFill>
                <a:latin typeface="+mn-lt"/>
              </a:rPr>
              <a:t>Less than 3% of the water on Earth can be used for drinking and only 0.5% is readily available. </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For these reasons, your home has been designed with </a:t>
            </a:r>
          </a:p>
          <a:p>
            <a:pPr marL="0" indent="0">
              <a:buNone/>
            </a:pPr>
            <a:r>
              <a:rPr lang="en-US" sz="1200" dirty="0">
                <a:solidFill>
                  <a:schemeClr val="tx1">
                    <a:lumMod val="65000"/>
                    <a:lumOff val="35000"/>
                  </a:schemeClr>
                </a:solidFill>
                <a:latin typeface="+mn-lt"/>
              </a:rPr>
              <a:t>high-efficiency water fixtures to help conserve this </a:t>
            </a:r>
          </a:p>
          <a:p>
            <a:pPr marL="0" indent="0">
              <a:buNone/>
            </a:pPr>
            <a:r>
              <a:rPr lang="en-US" sz="1200" dirty="0">
                <a:solidFill>
                  <a:schemeClr val="tx1">
                    <a:lumMod val="65000"/>
                    <a:lumOff val="35000"/>
                  </a:schemeClr>
                </a:solidFill>
                <a:latin typeface="+mn-lt"/>
              </a:rPr>
              <a:t>precious resource. </a:t>
            </a:r>
            <a:endParaRPr lang="en-US" sz="1200" dirty="0">
              <a:solidFill>
                <a:srgbClr val="FF0000"/>
              </a:solidFill>
              <a:latin typeface="+mn-lt"/>
            </a:endParaRPr>
          </a:p>
        </p:txBody>
      </p:sp>
      <p:grpSp>
        <p:nvGrpSpPr>
          <p:cNvPr id="59" name="Group 58"/>
          <p:cNvGrpSpPr/>
          <p:nvPr/>
        </p:nvGrpSpPr>
        <p:grpSpPr>
          <a:xfrm>
            <a:off x="514350" y="3288481"/>
            <a:ext cx="4806426" cy="2141499"/>
            <a:chOff x="2075442" y="3225770"/>
            <a:chExt cx="4806426" cy="2141499"/>
          </a:xfrm>
        </p:grpSpPr>
        <p:sp>
          <p:nvSpPr>
            <p:cNvPr id="29" name="Rectangle 28"/>
            <p:cNvSpPr/>
            <p:nvPr/>
          </p:nvSpPr>
          <p:spPr>
            <a:xfrm>
              <a:off x="3846301" y="3225770"/>
              <a:ext cx="1495722" cy="276999"/>
            </a:xfrm>
            <a:prstGeom prst="rect">
              <a:avLst/>
            </a:prstGeom>
          </p:spPr>
          <p:txBody>
            <a:bodyPr wrap="none">
              <a:spAutoFit/>
            </a:bodyPr>
            <a:lstStyle/>
            <a:p>
              <a:r>
                <a:rPr lang="en-US" sz="1200" b="1" dirty="0">
                  <a:solidFill>
                    <a:srgbClr val="FFFFFF"/>
                  </a:solidFill>
                </a:rPr>
                <a:t>AVERAGE FIXTURE</a:t>
              </a:r>
              <a:endParaRPr lang="en-US" sz="1200" dirty="0">
                <a:solidFill>
                  <a:srgbClr val="FFFFFF"/>
                </a:solidFill>
              </a:endParaRPr>
            </a:p>
          </p:txBody>
        </p:sp>
        <p:sp>
          <p:nvSpPr>
            <p:cNvPr id="30" name="Rectangle 29"/>
            <p:cNvSpPr/>
            <p:nvPr/>
          </p:nvSpPr>
          <p:spPr>
            <a:xfrm>
              <a:off x="5434236" y="3225770"/>
              <a:ext cx="1207006" cy="276999"/>
            </a:xfrm>
            <a:prstGeom prst="rect">
              <a:avLst/>
            </a:prstGeom>
          </p:spPr>
          <p:txBody>
            <a:bodyPr wrap="none">
              <a:spAutoFit/>
            </a:bodyPr>
            <a:lstStyle/>
            <a:p>
              <a:r>
                <a:rPr lang="en-US" sz="1200" b="1" dirty="0">
                  <a:solidFill>
                    <a:srgbClr val="FFFFFF"/>
                  </a:solidFill>
                </a:rPr>
                <a:t>YOUR FIXTURE</a:t>
              </a:r>
              <a:endParaRPr lang="en-US" sz="1200" dirty="0">
                <a:solidFill>
                  <a:srgbClr val="FFFFFF"/>
                </a:solidFill>
              </a:endParaRPr>
            </a:p>
          </p:txBody>
        </p:sp>
        <p:sp>
          <p:nvSpPr>
            <p:cNvPr id="31" name="Rectangle 30"/>
            <p:cNvSpPr/>
            <p:nvPr/>
          </p:nvSpPr>
          <p:spPr>
            <a:xfrm>
              <a:off x="2075442" y="3564294"/>
              <a:ext cx="1138954" cy="276999"/>
            </a:xfrm>
            <a:prstGeom prst="rect">
              <a:avLst/>
            </a:prstGeom>
          </p:spPr>
          <p:txBody>
            <a:bodyPr wrap="none">
              <a:spAutoFit/>
            </a:bodyPr>
            <a:lstStyle/>
            <a:p>
              <a:r>
                <a:rPr lang="en-US" sz="1200" dirty="0">
                  <a:solidFill>
                    <a:srgbClr val="FFFFFF"/>
                  </a:solidFill>
                </a:rPr>
                <a:t>Showerhead</a:t>
              </a:r>
            </a:p>
          </p:txBody>
        </p:sp>
        <p:sp>
          <p:nvSpPr>
            <p:cNvPr id="32" name="Rectangle 31"/>
            <p:cNvSpPr/>
            <p:nvPr/>
          </p:nvSpPr>
          <p:spPr>
            <a:xfrm>
              <a:off x="3846301" y="3578194"/>
              <a:ext cx="1301333" cy="276999"/>
            </a:xfrm>
            <a:prstGeom prst="rect">
              <a:avLst/>
            </a:prstGeom>
          </p:spPr>
          <p:txBody>
            <a:bodyPr wrap="none">
              <a:spAutoFit/>
            </a:bodyPr>
            <a:lstStyle/>
            <a:p>
              <a:r>
                <a:rPr lang="en-US" sz="1200" dirty="0">
                  <a:solidFill>
                    <a:srgbClr val="FFFFFF"/>
                  </a:solidFill>
                </a:rPr>
                <a:t>2.5 gallons/min</a:t>
              </a:r>
            </a:p>
          </p:txBody>
        </p:sp>
        <p:sp>
          <p:nvSpPr>
            <p:cNvPr id="33" name="Rectangle 32"/>
            <p:cNvSpPr/>
            <p:nvPr/>
          </p:nvSpPr>
          <p:spPr>
            <a:xfrm>
              <a:off x="5434236" y="3576738"/>
              <a:ext cx="1301333" cy="276999"/>
            </a:xfrm>
            <a:prstGeom prst="rect">
              <a:avLst/>
            </a:prstGeom>
          </p:spPr>
          <p:txBody>
            <a:bodyPr wrap="none">
              <a:spAutoFit/>
            </a:bodyPr>
            <a:lstStyle/>
            <a:p>
              <a:r>
                <a:rPr lang="en-US" sz="1200" dirty="0">
                  <a:solidFill>
                    <a:srgbClr val="FFFFFF"/>
                  </a:solidFill>
                </a:rPr>
                <a:t>1.5 gallons/min</a:t>
              </a:r>
            </a:p>
          </p:txBody>
        </p:sp>
        <p:sp>
          <p:nvSpPr>
            <p:cNvPr id="34" name="Rectangle 33"/>
            <p:cNvSpPr/>
            <p:nvPr/>
          </p:nvSpPr>
          <p:spPr>
            <a:xfrm>
              <a:off x="2075442" y="3863860"/>
              <a:ext cx="1483324" cy="276999"/>
            </a:xfrm>
            <a:prstGeom prst="rect">
              <a:avLst/>
            </a:prstGeom>
          </p:spPr>
          <p:txBody>
            <a:bodyPr wrap="none">
              <a:spAutoFit/>
            </a:bodyPr>
            <a:lstStyle/>
            <a:p>
              <a:r>
                <a:rPr lang="en-US" sz="1200" dirty="0">
                  <a:solidFill>
                    <a:schemeClr val="bg1"/>
                  </a:solidFill>
                </a:rPr>
                <a:t>Bathroom Faucet</a:t>
              </a:r>
            </a:p>
          </p:txBody>
        </p:sp>
        <p:sp>
          <p:nvSpPr>
            <p:cNvPr id="35" name="Rectangle 34"/>
            <p:cNvSpPr/>
            <p:nvPr/>
          </p:nvSpPr>
          <p:spPr>
            <a:xfrm>
              <a:off x="3846301" y="3877760"/>
              <a:ext cx="1301333" cy="276999"/>
            </a:xfrm>
            <a:prstGeom prst="rect">
              <a:avLst/>
            </a:prstGeom>
          </p:spPr>
          <p:txBody>
            <a:bodyPr wrap="none">
              <a:spAutoFit/>
            </a:bodyPr>
            <a:lstStyle/>
            <a:p>
              <a:r>
                <a:rPr lang="en-US" sz="1200" dirty="0">
                  <a:solidFill>
                    <a:srgbClr val="FFFFFF"/>
                  </a:solidFill>
                </a:rPr>
                <a:t>2.2 gallons/min</a:t>
              </a:r>
            </a:p>
          </p:txBody>
        </p:sp>
        <p:sp>
          <p:nvSpPr>
            <p:cNvPr id="36" name="Rectangle 35"/>
            <p:cNvSpPr/>
            <p:nvPr/>
          </p:nvSpPr>
          <p:spPr>
            <a:xfrm>
              <a:off x="5434236" y="3876304"/>
              <a:ext cx="1301333" cy="276999"/>
            </a:xfrm>
            <a:prstGeom prst="rect">
              <a:avLst/>
            </a:prstGeom>
          </p:spPr>
          <p:txBody>
            <a:bodyPr wrap="none">
              <a:spAutoFit/>
            </a:bodyPr>
            <a:lstStyle/>
            <a:p>
              <a:r>
                <a:rPr lang="en-US" sz="1200" dirty="0">
                  <a:solidFill>
                    <a:srgbClr val="FFFFFF"/>
                  </a:solidFill>
                </a:rPr>
                <a:t>0.5 gallons/min</a:t>
              </a:r>
            </a:p>
          </p:txBody>
        </p:sp>
        <p:sp>
          <p:nvSpPr>
            <p:cNvPr id="37" name="Rectangle 36"/>
            <p:cNvSpPr/>
            <p:nvPr/>
          </p:nvSpPr>
          <p:spPr>
            <a:xfrm>
              <a:off x="2075442" y="4158601"/>
              <a:ext cx="1069524" cy="276999"/>
            </a:xfrm>
            <a:prstGeom prst="rect">
              <a:avLst/>
            </a:prstGeom>
          </p:spPr>
          <p:txBody>
            <a:bodyPr wrap="none">
              <a:spAutoFit/>
            </a:bodyPr>
            <a:lstStyle/>
            <a:p>
              <a:r>
                <a:rPr lang="en-US" sz="1200" dirty="0">
                  <a:solidFill>
                    <a:srgbClr val="FFFFFF"/>
                  </a:solidFill>
                </a:rPr>
                <a:t>Kitchen Sink</a:t>
              </a:r>
            </a:p>
          </p:txBody>
        </p:sp>
        <p:sp>
          <p:nvSpPr>
            <p:cNvPr id="38" name="Rectangle 37"/>
            <p:cNvSpPr/>
            <p:nvPr/>
          </p:nvSpPr>
          <p:spPr>
            <a:xfrm>
              <a:off x="3846301" y="4172501"/>
              <a:ext cx="1301333" cy="276999"/>
            </a:xfrm>
            <a:prstGeom prst="rect">
              <a:avLst/>
            </a:prstGeom>
          </p:spPr>
          <p:txBody>
            <a:bodyPr wrap="none">
              <a:spAutoFit/>
            </a:bodyPr>
            <a:lstStyle/>
            <a:p>
              <a:r>
                <a:rPr lang="en-US" sz="1200" dirty="0">
                  <a:solidFill>
                    <a:srgbClr val="FFFFFF"/>
                  </a:solidFill>
                </a:rPr>
                <a:t>2.2 gallons/min</a:t>
              </a:r>
            </a:p>
          </p:txBody>
        </p:sp>
        <p:sp>
          <p:nvSpPr>
            <p:cNvPr id="39" name="Rectangle 38"/>
            <p:cNvSpPr/>
            <p:nvPr/>
          </p:nvSpPr>
          <p:spPr>
            <a:xfrm>
              <a:off x="5434236" y="4171045"/>
              <a:ext cx="1301333" cy="276999"/>
            </a:xfrm>
            <a:prstGeom prst="rect">
              <a:avLst/>
            </a:prstGeom>
          </p:spPr>
          <p:txBody>
            <a:bodyPr wrap="none">
              <a:spAutoFit/>
            </a:bodyPr>
            <a:lstStyle/>
            <a:p>
              <a:r>
                <a:rPr lang="en-US" sz="1200" dirty="0">
                  <a:solidFill>
                    <a:srgbClr val="FFFFFF"/>
                  </a:solidFill>
                </a:rPr>
                <a:t>1.5 gallons/min</a:t>
              </a:r>
            </a:p>
          </p:txBody>
        </p:sp>
        <p:sp>
          <p:nvSpPr>
            <p:cNvPr id="40" name="Rectangle 39"/>
            <p:cNvSpPr/>
            <p:nvPr/>
          </p:nvSpPr>
          <p:spPr>
            <a:xfrm>
              <a:off x="2075442" y="4466283"/>
              <a:ext cx="557214" cy="276999"/>
            </a:xfrm>
            <a:prstGeom prst="rect">
              <a:avLst/>
            </a:prstGeom>
          </p:spPr>
          <p:txBody>
            <a:bodyPr wrap="none">
              <a:spAutoFit/>
            </a:bodyPr>
            <a:lstStyle/>
            <a:p>
              <a:r>
                <a:rPr lang="en-US" sz="1200" dirty="0">
                  <a:solidFill>
                    <a:srgbClr val="FFFFFF"/>
                  </a:solidFill>
                </a:rPr>
                <a:t>Toilet</a:t>
              </a:r>
            </a:p>
          </p:txBody>
        </p:sp>
        <p:sp>
          <p:nvSpPr>
            <p:cNvPr id="41" name="Rectangle 40"/>
            <p:cNvSpPr/>
            <p:nvPr/>
          </p:nvSpPr>
          <p:spPr>
            <a:xfrm>
              <a:off x="3846301" y="4480183"/>
              <a:ext cx="1358590" cy="276999"/>
            </a:xfrm>
            <a:prstGeom prst="rect">
              <a:avLst/>
            </a:prstGeom>
          </p:spPr>
          <p:txBody>
            <a:bodyPr wrap="none">
              <a:spAutoFit/>
            </a:bodyPr>
            <a:lstStyle/>
            <a:p>
              <a:r>
                <a:rPr lang="en-US" sz="1200" dirty="0">
                  <a:solidFill>
                    <a:srgbClr val="FFFFFF"/>
                  </a:solidFill>
                </a:rPr>
                <a:t>1.6 gallons/flush</a:t>
              </a:r>
            </a:p>
          </p:txBody>
        </p:sp>
        <p:sp>
          <p:nvSpPr>
            <p:cNvPr id="42" name="Rectangle 41"/>
            <p:cNvSpPr/>
            <p:nvPr/>
          </p:nvSpPr>
          <p:spPr>
            <a:xfrm>
              <a:off x="5434236" y="4478727"/>
              <a:ext cx="1443875" cy="276999"/>
            </a:xfrm>
            <a:prstGeom prst="rect">
              <a:avLst/>
            </a:prstGeom>
          </p:spPr>
          <p:txBody>
            <a:bodyPr wrap="none">
              <a:spAutoFit/>
            </a:bodyPr>
            <a:lstStyle/>
            <a:p>
              <a:r>
                <a:rPr lang="en-US" sz="1200" dirty="0">
                  <a:solidFill>
                    <a:srgbClr val="FFFFFF"/>
                  </a:solidFill>
                </a:rPr>
                <a:t>1.28 gallons/flush</a:t>
              </a:r>
            </a:p>
          </p:txBody>
        </p:sp>
        <p:sp>
          <p:nvSpPr>
            <p:cNvPr id="43" name="Rectangle 42"/>
            <p:cNvSpPr/>
            <p:nvPr/>
          </p:nvSpPr>
          <p:spPr>
            <a:xfrm>
              <a:off x="2075442" y="4773057"/>
              <a:ext cx="1018227" cy="276999"/>
            </a:xfrm>
            <a:prstGeom prst="rect">
              <a:avLst/>
            </a:prstGeom>
          </p:spPr>
          <p:txBody>
            <a:bodyPr wrap="none">
              <a:spAutoFit/>
            </a:bodyPr>
            <a:lstStyle/>
            <a:p>
              <a:r>
                <a:rPr lang="en-US" sz="1200" dirty="0">
                  <a:solidFill>
                    <a:srgbClr val="FFFFFF"/>
                  </a:solidFill>
                </a:rPr>
                <a:t>Dishwasher</a:t>
              </a:r>
            </a:p>
          </p:txBody>
        </p:sp>
        <p:sp>
          <p:nvSpPr>
            <p:cNvPr id="44" name="Rectangle 43"/>
            <p:cNvSpPr/>
            <p:nvPr/>
          </p:nvSpPr>
          <p:spPr>
            <a:xfrm>
              <a:off x="3846301" y="4786957"/>
              <a:ext cx="1402172" cy="276999"/>
            </a:xfrm>
            <a:prstGeom prst="rect">
              <a:avLst/>
            </a:prstGeom>
          </p:spPr>
          <p:txBody>
            <a:bodyPr wrap="none">
              <a:spAutoFit/>
            </a:bodyPr>
            <a:lstStyle/>
            <a:p>
              <a:r>
                <a:rPr lang="en-US" sz="1200" dirty="0">
                  <a:solidFill>
                    <a:srgbClr val="FFFFFF"/>
                  </a:solidFill>
                </a:rPr>
                <a:t>10 gallons/cycle</a:t>
              </a:r>
            </a:p>
          </p:txBody>
        </p:sp>
        <p:sp>
          <p:nvSpPr>
            <p:cNvPr id="45" name="Rectangle 44"/>
            <p:cNvSpPr/>
            <p:nvPr/>
          </p:nvSpPr>
          <p:spPr>
            <a:xfrm>
              <a:off x="5434236" y="4785501"/>
              <a:ext cx="1447632" cy="276999"/>
            </a:xfrm>
            <a:prstGeom prst="rect">
              <a:avLst/>
            </a:prstGeom>
          </p:spPr>
          <p:txBody>
            <a:bodyPr wrap="none">
              <a:spAutoFit/>
            </a:bodyPr>
            <a:lstStyle/>
            <a:p>
              <a:r>
                <a:rPr lang="en-US" sz="1200" dirty="0">
                  <a:solidFill>
                    <a:srgbClr val="FFFFFF"/>
                  </a:solidFill>
                </a:rPr>
                <a:t>5.8 gallons or less</a:t>
              </a:r>
            </a:p>
          </p:txBody>
        </p:sp>
        <p:sp>
          <p:nvSpPr>
            <p:cNvPr id="46" name="Rectangle 45"/>
            <p:cNvSpPr/>
            <p:nvPr/>
          </p:nvSpPr>
          <p:spPr>
            <a:xfrm>
              <a:off x="2075442" y="5076370"/>
              <a:ext cx="1518865" cy="276999"/>
            </a:xfrm>
            <a:prstGeom prst="rect">
              <a:avLst/>
            </a:prstGeom>
          </p:spPr>
          <p:txBody>
            <a:bodyPr wrap="none">
              <a:spAutoFit/>
            </a:bodyPr>
            <a:lstStyle/>
            <a:p>
              <a:r>
                <a:rPr lang="en-US" sz="1200" dirty="0">
                  <a:solidFill>
                    <a:srgbClr val="FFFFFF"/>
                  </a:solidFill>
                </a:rPr>
                <a:t>Washing Machine</a:t>
              </a:r>
            </a:p>
          </p:txBody>
        </p:sp>
        <p:sp>
          <p:nvSpPr>
            <p:cNvPr id="47" name="Rectangle 46"/>
            <p:cNvSpPr/>
            <p:nvPr/>
          </p:nvSpPr>
          <p:spPr>
            <a:xfrm>
              <a:off x="3846301" y="5090270"/>
              <a:ext cx="1376323" cy="276999"/>
            </a:xfrm>
            <a:prstGeom prst="rect">
              <a:avLst/>
            </a:prstGeom>
          </p:spPr>
          <p:txBody>
            <a:bodyPr wrap="none">
              <a:spAutoFit/>
            </a:bodyPr>
            <a:lstStyle/>
            <a:p>
              <a:r>
                <a:rPr lang="en-US" sz="1200" dirty="0">
                  <a:solidFill>
                    <a:srgbClr val="FFFFFF"/>
                  </a:solidFill>
                </a:rPr>
                <a:t>23 gallons/wash</a:t>
              </a:r>
            </a:p>
          </p:txBody>
        </p:sp>
        <p:sp>
          <p:nvSpPr>
            <p:cNvPr id="48" name="Rectangle 47"/>
            <p:cNvSpPr/>
            <p:nvPr/>
          </p:nvSpPr>
          <p:spPr>
            <a:xfrm>
              <a:off x="5434236" y="5088814"/>
              <a:ext cx="1405027" cy="276999"/>
            </a:xfrm>
            <a:prstGeom prst="rect">
              <a:avLst/>
            </a:prstGeom>
          </p:spPr>
          <p:txBody>
            <a:bodyPr wrap="none">
              <a:spAutoFit/>
            </a:bodyPr>
            <a:lstStyle/>
            <a:p>
              <a:r>
                <a:rPr lang="en-US" sz="1200" dirty="0">
                  <a:solidFill>
                    <a:srgbClr val="FFFFFF"/>
                  </a:solidFill>
                </a:rPr>
                <a:t>15 gallons or less</a:t>
              </a:r>
            </a:p>
          </p:txBody>
        </p:sp>
      </p:grpSp>
      <p:sp>
        <p:nvSpPr>
          <p:cNvPr id="50" name="Rectangle 49"/>
          <p:cNvSpPr/>
          <p:nvPr/>
        </p:nvSpPr>
        <p:spPr>
          <a:xfrm>
            <a:off x="514350" y="6018364"/>
            <a:ext cx="5314950" cy="1384995"/>
          </a:xfrm>
          <a:prstGeom prst="rect">
            <a:avLst/>
          </a:prstGeom>
        </p:spPr>
        <p:txBody>
          <a:bodyPr wrap="square">
            <a:spAutoFit/>
          </a:bodyPr>
          <a:lstStyle/>
          <a:p>
            <a:r>
              <a:rPr lang="en-US" sz="1200" dirty="0">
                <a:solidFill>
                  <a:schemeClr val="tx1">
                    <a:lumMod val="65000"/>
                    <a:lumOff val="35000"/>
                  </a:schemeClr>
                </a:solidFill>
              </a:rPr>
              <a:t>You may notice that your kitchen and bathroom sinks have a lower flow. This helps to greatly reduce excess water being wasted and to save on utility bills. </a:t>
            </a:r>
          </a:p>
          <a:p>
            <a:endParaRPr lang="en-US" sz="1200" dirty="0">
              <a:solidFill>
                <a:schemeClr val="tx1">
                  <a:lumMod val="65000"/>
                  <a:lumOff val="35000"/>
                </a:schemeClr>
              </a:solidFill>
            </a:endParaRPr>
          </a:p>
          <a:p>
            <a:r>
              <a:rPr lang="en-US" sz="1200" dirty="0">
                <a:solidFill>
                  <a:schemeClr val="tx1">
                    <a:lumMod val="65000"/>
                    <a:lumOff val="35000"/>
                  </a:schemeClr>
                </a:solidFill>
              </a:rPr>
              <a:t>The dishwashers and washing machines in the building have a shorter/eco cycle setting to help reduce water consumption as well. Whenever possible, choose to conserve!</a:t>
            </a:r>
            <a:endParaRPr lang="en-US" sz="1200" dirty="0">
              <a:solidFill>
                <a:srgbClr val="FF0000"/>
              </a:solidFill>
            </a:endParaRPr>
          </a:p>
        </p:txBody>
      </p:sp>
      <p:sp>
        <p:nvSpPr>
          <p:cNvPr id="8" name="Rectangle 7"/>
          <p:cNvSpPr/>
          <p:nvPr/>
        </p:nvSpPr>
        <p:spPr>
          <a:xfrm>
            <a:off x="1849019" y="7989893"/>
            <a:ext cx="2153250" cy="969496"/>
          </a:xfrm>
          <a:prstGeom prst="rect">
            <a:avLst/>
          </a:prstGeom>
        </p:spPr>
        <p:txBody>
          <a:bodyPr wrap="square" anchor="t">
            <a:spAutoFit/>
          </a:bodyPr>
          <a:lstStyle/>
          <a:p>
            <a:r>
              <a:rPr lang="en-US" sz="1200" dirty="0">
                <a:solidFill>
                  <a:srgbClr val="D47B22"/>
                </a:solidFill>
              </a:rPr>
              <a:t>The average person uses </a:t>
            </a:r>
            <a:r>
              <a:rPr lang="en-US" sz="1200" b="1" dirty="0">
                <a:solidFill>
                  <a:srgbClr val="D47B22"/>
                </a:solidFill>
              </a:rPr>
              <a:t>80-100 gallons </a:t>
            </a:r>
            <a:r>
              <a:rPr lang="en-US" sz="1200" dirty="0">
                <a:solidFill>
                  <a:srgbClr val="D47B22"/>
                </a:solidFill>
              </a:rPr>
              <a:t>of water each day! That’s over </a:t>
            </a:r>
            <a:r>
              <a:rPr lang="en-US" sz="1200" b="1" dirty="0">
                <a:solidFill>
                  <a:srgbClr val="D47B22"/>
                </a:solidFill>
              </a:rPr>
              <a:t>31,000 gallons</a:t>
            </a:r>
            <a:r>
              <a:rPr lang="en-US" sz="1200" dirty="0">
                <a:solidFill>
                  <a:srgbClr val="D47B22"/>
                </a:solidFill>
              </a:rPr>
              <a:t> per year! – </a:t>
            </a:r>
            <a:r>
              <a:rPr lang="en-US" sz="900" dirty="0">
                <a:solidFill>
                  <a:srgbClr val="D47B22"/>
                </a:solidFill>
              </a:rPr>
              <a:t>US Geological Survey, 2015</a:t>
            </a:r>
          </a:p>
        </p:txBody>
      </p:sp>
      <p:pic>
        <p:nvPicPr>
          <p:cNvPr id="69" name="Picture 68"/>
          <p:cNvPicPr>
            <a:picLocks noChangeAspect="1"/>
          </p:cNvPicPr>
          <p:nvPr/>
        </p:nvPicPr>
        <p:blipFill rotWithShape="1">
          <a:blip r:embed="rId5"/>
          <a:srcRect l="-9894" t="-12443" r="-12673" b="-13128"/>
          <a:stretch/>
        </p:blipFill>
        <p:spPr>
          <a:xfrm>
            <a:off x="169334" y="7968062"/>
            <a:ext cx="1679686" cy="852827"/>
          </a:xfrm>
          <a:prstGeom prst="rect">
            <a:avLst/>
          </a:prstGeom>
        </p:spPr>
      </p:pic>
      <p:pic>
        <p:nvPicPr>
          <p:cNvPr id="9" name="Picture 8"/>
          <p:cNvPicPr>
            <a:picLocks noChangeAspect="1"/>
          </p:cNvPicPr>
          <p:nvPr/>
        </p:nvPicPr>
        <p:blipFill>
          <a:blip r:embed="rId6"/>
          <a:stretch>
            <a:fillRect/>
          </a:stretch>
        </p:blipFill>
        <p:spPr>
          <a:xfrm>
            <a:off x="5447312" y="3379261"/>
            <a:ext cx="1396998" cy="2065127"/>
          </a:xfrm>
          <a:prstGeom prst="rect">
            <a:avLst/>
          </a:prstGeom>
        </p:spPr>
      </p:pic>
      <p:sp>
        <p:nvSpPr>
          <p:cNvPr id="10" name="Rectangle 9"/>
          <p:cNvSpPr/>
          <p:nvPr/>
        </p:nvSpPr>
        <p:spPr>
          <a:xfrm>
            <a:off x="5626112" y="4130012"/>
            <a:ext cx="884176" cy="615553"/>
          </a:xfrm>
          <a:prstGeom prst="rect">
            <a:avLst/>
          </a:prstGeom>
        </p:spPr>
        <p:txBody>
          <a:bodyPr wrap="none">
            <a:spAutoFit/>
          </a:bodyPr>
          <a:lstStyle/>
          <a:p>
            <a:pPr algn="ctr"/>
            <a:r>
              <a:rPr lang="en-US" b="1" dirty="0">
                <a:solidFill>
                  <a:schemeClr val="bg1"/>
                </a:solidFill>
              </a:rPr>
              <a:t>2,975</a:t>
            </a:r>
          </a:p>
          <a:p>
            <a:pPr algn="ctr"/>
            <a:r>
              <a:rPr lang="en-US" sz="1600" dirty="0">
                <a:solidFill>
                  <a:schemeClr val="bg1"/>
                </a:solidFill>
              </a:rPr>
              <a:t>gallons</a:t>
            </a:r>
          </a:p>
        </p:txBody>
      </p:sp>
      <p:sp>
        <p:nvSpPr>
          <p:cNvPr id="11" name="Rectangle 10"/>
          <p:cNvSpPr/>
          <p:nvPr/>
        </p:nvSpPr>
        <p:spPr>
          <a:xfrm>
            <a:off x="5478612" y="3302889"/>
            <a:ext cx="1142999" cy="276999"/>
          </a:xfrm>
          <a:prstGeom prst="rect">
            <a:avLst/>
          </a:prstGeom>
        </p:spPr>
        <p:txBody>
          <a:bodyPr wrap="square">
            <a:spAutoFit/>
          </a:bodyPr>
          <a:lstStyle/>
          <a:p>
            <a:pPr algn="ctr"/>
            <a:r>
              <a:rPr lang="en-US" sz="1200" b="1" dirty="0">
                <a:solidFill>
                  <a:srgbClr val="FFFFFF"/>
                </a:solidFill>
              </a:rPr>
              <a:t>YOU SAVE</a:t>
            </a:r>
          </a:p>
        </p:txBody>
      </p:sp>
      <p:sp>
        <p:nvSpPr>
          <p:cNvPr id="51" name="Rectangle 50"/>
          <p:cNvSpPr/>
          <p:nvPr/>
        </p:nvSpPr>
        <p:spPr>
          <a:xfrm>
            <a:off x="5577429" y="5097400"/>
            <a:ext cx="1142999" cy="276999"/>
          </a:xfrm>
          <a:prstGeom prst="rect">
            <a:avLst/>
          </a:prstGeom>
        </p:spPr>
        <p:txBody>
          <a:bodyPr wrap="square">
            <a:spAutoFit/>
          </a:bodyPr>
          <a:lstStyle/>
          <a:p>
            <a:pPr algn="ctr"/>
            <a:r>
              <a:rPr lang="en-US" sz="1200" b="1" dirty="0">
                <a:solidFill>
                  <a:srgbClr val="FFFFFF"/>
                </a:solidFill>
              </a:rPr>
              <a:t>EVERY YEAR!</a:t>
            </a:r>
          </a:p>
        </p:txBody>
      </p:sp>
      <p:cxnSp>
        <p:nvCxnSpPr>
          <p:cNvPr id="20" name="Straight Connector 19"/>
          <p:cNvCxnSpPr/>
          <p:nvPr/>
        </p:nvCxnSpPr>
        <p:spPr>
          <a:xfrm>
            <a:off x="5355771" y="3297588"/>
            <a:ext cx="0" cy="2301138"/>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rotWithShape="1">
          <a:blip r:embed="rId7">
            <a:lum bright="70000" contrast="-70000"/>
          </a:blip>
          <a:srcRect l="-21026" t="-13168" r="-18172" b="-7832"/>
          <a:stretch/>
        </p:blipFill>
        <p:spPr>
          <a:xfrm>
            <a:off x="5318568" y="8068129"/>
            <a:ext cx="734470" cy="638461"/>
          </a:xfrm>
          <a:prstGeom prst="rect">
            <a:avLst/>
          </a:prstGeom>
        </p:spPr>
      </p:pic>
      <p:pic>
        <p:nvPicPr>
          <p:cNvPr id="52" name="Picture 51"/>
          <p:cNvPicPr>
            <a:picLocks noChangeAspect="1"/>
          </p:cNvPicPr>
          <p:nvPr/>
        </p:nvPicPr>
        <p:blipFill rotWithShape="1">
          <a:blip r:embed="rId8">
            <a:lum bright="70000" contrast="-70000"/>
          </a:blip>
          <a:srcRect l="-15248" t="-13168" r="-14156" b="-7832"/>
          <a:stretch/>
        </p:blipFill>
        <p:spPr>
          <a:xfrm>
            <a:off x="4145643" y="8068129"/>
            <a:ext cx="682795" cy="638461"/>
          </a:xfrm>
          <a:prstGeom prst="rect">
            <a:avLst/>
          </a:prstGeom>
        </p:spPr>
      </p:pic>
      <p:pic>
        <p:nvPicPr>
          <p:cNvPr id="53" name="Picture 52"/>
          <p:cNvPicPr>
            <a:picLocks noChangeAspect="1"/>
          </p:cNvPicPr>
          <p:nvPr/>
        </p:nvPicPr>
        <p:blipFill rotWithShape="1">
          <a:blip r:embed="rId9"/>
          <a:srcRect l="-12497" t="-13168" r="-11062" b="-7832"/>
          <a:stretch/>
        </p:blipFill>
        <p:spPr>
          <a:xfrm>
            <a:off x="4762500" y="8068129"/>
            <a:ext cx="651949" cy="638461"/>
          </a:xfrm>
          <a:prstGeom prst="rect">
            <a:avLst/>
          </a:prstGeom>
        </p:spPr>
      </p:pic>
      <p:pic>
        <p:nvPicPr>
          <p:cNvPr id="54" name="Picture 53"/>
          <p:cNvPicPr>
            <a:picLocks noChangeAspect="1"/>
          </p:cNvPicPr>
          <p:nvPr/>
        </p:nvPicPr>
        <p:blipFill rotWithShape="1">
          <a:blip r:embed="rId10">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527147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jumbo.com_IMG_6106.jpg"/>
          <p:cNvPicPr>
            <a:picLocks noChangeAspect="1"/>
          </p:cNvPicPr>
          <p:nvPr/>
        </p:nvPicPr>
        <p:blipFill rotWithShape="1">
          <a:blip r:embed="rId3">
            <a:extLst>
              <a:ext uri="{28A0092B-C50C-407E-A947-70E740481C1C}">
                <a14:useLocalDpi xmlns:a14="http://schemas.microsoft.com/office/drawing/2010/main" val="0"/>
              </a:ext>
            </a:extLst>
          </a:blip>
          <a:srcRect r="41257"/>
          <a:stretch/>
        </p:blipFill>
        <p:spPr>
          <a:xfrm>
            <a:off x="0" y="0"/>
            <a:ext cx="6858000" cy="7783141"/>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31</a:t>
            </a:fld>
            <a:endParaRPr lang="en-US" sz="1000" dirty="0">
              <a:solidFill>
                <a:srgbClr val="A6BCC6"/>
              </a:solidFill>
              <a:cs typeface="Verdana"/>
            </a:endParaRPr>
          </a:p>
        </p:txBody>
      </p:sp>
      <p:sp>
        <p:nvSpPr>
          <p:cNvPr id="11" name="Rectangle 10"/>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txBox="1">
            <a:spLocks/>
          </p:cNvSpPr>
          <p:nvPr/>
        </p:nvSpPr>
        <p:spPr>
          <a:xfrm>
            <a:off x="3349626" y="682692"/>
            <a:ext cx="3508374" cy="7936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WATER SMART</a:t>
            </a:r>
          </a:p>
          <a:p>
            <a:pPr algn="l"/>
            <a:r>
              <a:rPr lang="en-US" sz="1800" dirty="0">
                <a:solidFill>
                  <a:srgbClr val="D47B22"/>
                </a:solidFill>
                <a:latin typeface="+mj-lt"/>
              </a:rPr>
              <a:t>GREYWATER &amp; RAINWATER REUSE</a:t>
            </a:r>
          </a:p>
        </p:txBody>
      </p:sp>
      <p:sp>
        <p:nvSpPr>
          <p:cNvPr id="13" name="Subtitle 2"/>
          <p:cNvSpPr txBox="1">
            <a:spLocks/>
          </p:cNvSpPr>
          <p:nvPr/>
        </p:nvSpPr>
        <p:spPr>
          <a:xfrm>
            <a:off x="3349626" y="1476376"/>
            <a:ext cx="3231064" cy="630676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Rainwater and greywater reuse reduces the demand on water and wastewater processes.  This is done by taking non-toxic greywater (that has been semi-treated) and reusing it in situations where water is needed but not for human consumption (such as with irrigation or toilet water).  Water reuse is also an important resiliency strategy, as it offers some level of protection against drought and loss of water supply.</a:t>
            </a:r>
          </a:p>
          <a:p>
            <a:pPr marL="0" indent="0">
              <a:buNone/>
            </a:pPr>
            <a:endParaRPr lang="en-US" sz="1200" dirty="0">
              <a:solidFill>
                <a:schemeClr val="tx1">
                  <a:lumMod val="65000"/>
                  <a:lumOff val="35000"/>
                </a:schemeClr>
              </a:solidFill>
              <a:latin typeface="+mn-lt"/>
            </a:endParaRPr>
          </a:p>
          <a:p>
            <a:r>
              <a:rPr lang="en-US" sz="1200" dirty="0">
                <a:solidFill>
                  <a:schemeClr val="tx1">
                    <a:lumMod val="65000"/>
                    <a:lumOff val="35000"/>
                  </a:schemeClr>
                </a:solidFill>
                <a:latin typeface="+mn-lt"/>
              </a:rPr>
              <a:t>The storm water system for this building has been designed to capture rain water that falls on the roof to be used</a:t>
            </a:r>
            <a:r>
              <a:rPr lang="en-US" sz="1200" dirty="0">
                <a:solidFill>
                  <a:srgbClr val="FF0000"/>
                </a:solidFill>
                <a:latin typeface="+mn-lt"/>
              </a:rPr>
              <a:t> XXX</a:t>
            </a:r>
          </a:p>
          <a:p>
            <a:r>
              <a:rPr lang="en-US" sz="1200" dirty="0">
                <a:solidFill>
                  <a:schemeClr val="tx1">
                    <a:lumMod val="65000"/>
                    <a:lumOff val="35000"/>
                  </a:schemeClr>
                </a:solidFill>
                <a:latin typeface="+mn-lt"/>
              </a:rPr>
              <a:t>The plumbing system in this building has been designed to reuse “greywater” to</a:t>
            </a:r>
            <a:r>
              <a:rPr lang="en-US" sz="1200" dirty="0">
                <a:solidFill>
                  <a:srgbClr val="FF0000"/>
                </a:solidFill>
                <a:latin typeface="+mn-lt"/>
              </a:rPr>
              <a:t> XXX</a:t>
            </a:r>
          </a:p>
          <a:p>
            <a:pPr marL="0" indent="0">
              <a:buNone/>
            </a:pPr>
            <a:endParaRPr lang="en-US" sz="1200" dirty="0">
              <a:solidFill>
                <a:schemeClr val="tx1">
                  <a:lumMod val="65000"/>
                  <a:lumOff val="35000"/>
                </a:schemeClr>
              </a:solidFill>
              <a:latin typeface="+mn-lt"/>
            </a:endParaRPr>
          </a:p>
          <a:p>
            <a:pPr marL="0" indent="0">
              <a:buNone/>
            </a:pPr>
            <a:r>
              <a:rPr lang="en-US" sz="1200" b="1" dirty="0">
                <a:solidFill>
                  <a:schemeClr val="tx1">
                    <a:lumMod val="65000"/>
                    <a:lumOff val="35000"/>
                  </a:schemeClr>
                </a:solidFill>
                <a:latin typeface="+mn-lt"/>
              </a:rPr>
              <a:t>Though this water is not toxic, it can be </a:t>
            </a:r>
            <a:r>
              <a:rPr lang="en-US" sz="1200" b="1" u="sng" dirty="0">
                <a:solidFill>
                  <a:schemeClr val="tx1">
                    <a:lumMod val="65000"/>
                    <a:lumOff val="35000"/>
                  </a:schemeClr>
                </a:solidFill>
                <a:latin typeface="+mn-lt"/>
              </a:rPr>
              <a:t>harmful if ingested</a:t>
            </a:r>
            <a:r>
              <a:rPr lang="en-US" sz="1200" b="1" dirty="0">
                <a:solidFill>
                  <a:schemeClr val="tx1">
                    <a:lumMod val="65000"/>
                    <a:lumOff val="35000"/>
                  </a:schemeClr>
                </a:solidFill>
                <a:latin typeface="+mn-lt"/>
              </a:rPr>
              <a:t>. It is important that you do not use any water that does not come from your sink or shower for drinking, cooking, or bathing. </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For this reason, it is also necessary that you do not flush pesticides, toxins, or other harmful chemicals down the shower or bathroom sinks. These items should be disposed of properly through our hazardous waste program.</a:t>
            </a:r>
          </a:p>
        </p:txBody>
      </p:sp>
      <p:pic>
        <p:nvPicPr>
          <p:cNvPr id="14" name="Picture 13"/>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15" name="Picture 14"/>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16" name="Picture 15"/>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7" name="Picture 16"/>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3157638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a:stretch>
            <a:fillRect/>
          </a:stretch>
        </p:blipFill>
        <p:spPr>
          <a:xfrm>
            <a:off x="3478035" y="3811534"/>
            <a:ext cx="825500" cy="800100"/>
          </a:xfrm>
          <a:prstGeom prst="rect">
            <a:avLst/>
          </a:prstGeom>
        </p:spPr>
      </p:pic>
      <p:pic>
        <p:nvPicPr>
          <p:cNvPr id="11" name="Picture 10"/>
          <p:cNvPicPr>
            <a:picLocks noChangeAspect="1"/>
          </p:cNvPicPr>
          <p:nvPr/>
        </p:nvPicPr>
        <p:blipFill>
          <a:blip r:embed="rId4"/>
          <a:stretch>
            <a:fillRect/>
          </a:stretch>
        </p:blipFill>
        <p:spPr>
          <a:xfrm>
            <a:off x="207433" y="7242214"/>
            <a:ext cx="1205048" cy="893027"/>
          </a:xfrm>
          <a:prstGeom prst="rect">
            <a:avLst/>
          </a:prstGeom>
        </p:spPr>
      </p:pic>
      <p:pic>
        <p:nvPicPr>
          <p:cNvPr id="10" name="Picture 9"/>
          <p:cNvPicPr>
            <a:picLocks noChangeAspect="1"/>
          </p:cNvPicPr>
          <p:nvPr/>
        </p:nvPicPr>
        <p:blipFill>
          <a:blip r:embed="rId5"/>
          <a:stretch>
            <a:fillRect/>
          </a:stretch>
        </p:blipFill>
        <p:spPr>
          <a:xfrm>
            <a:off x="3429000" y="5557800"/>
            <a:ext cx="1041400" cy="736600"/>
          </a:xfrm>
          <a:prstGeom prst="rect">
            <a:avLst/>
          </a:prstGeom>
        </p:spPr>
      </p:pic>
      <p:pic>
        <p:nvPicPr>
          <p:cNvPr id="9" name="Picture 8"/>
          <p:cNvPicPr>
            <a:picLocks noChangeAspect="1"/>
          </p:cNvPicPr>
          <p:nvPr/>
        </p:nvPicPr>
        <p:blipFill>
          <a:blip r:embed="rId6"/>
          <a:stretch>
            <a:fillRect/>
          </a:stretch>
        </p:blipFill>
        <p:spPr>
          <a:xfrm>
            <a:off x="514350" y="5453896"/>
            <a:ext cx="685800" cy="927100"/>
          </a:xfrm>
          <a:prstGeom prst="rect">
            <a:avLst/>
          </a:prstGeom>
        </p:spPr>
      </p:pic>
      <p:pic>
        <p:nvPicPr>
          <p:cNvPr id="8" name="Picture 7"/>
          <p:cNvPicPr>
            <a:picLocks noChangeAspect="1"/>
          </p:cNvPicPr>
          <p:nvPr/>
        </p:nvPicPr>
        <p:blipFill>
          <a:blip r:embed="rId7"/>
          <a:stretch>
            <a:fillRect/>
          </a:stretch>
        </p:blipFill>
        <p:spPr>
          <a:xfrm>
            <a:off x="396481" y="3764780"/>
            <a:ext cx="812800" cy="812800"/>
          </a:xfrm>
          <a:prstGeom prst="rect">
            <a:avLst/>
          </a:prstGeom>
        </p:spPr>
      </p:pic>
      <p:pic>
        <p:nvPicPr>
          <p:cNvPr id="6" name="Picture 5"/>
          <p:cNvPicPr>
            <a:picLocks noChangeAspect="1"/>
          </p:cNvPicPr>
          <p:nvPr/>
        </p:nvPicPr>
        <p:blipFill>
          <a:blip r:embed="rId8"/>
          <a:stretch>
            <a:fillRect/>
          </a:stretch>
        </p:blipFill>
        <p:spPr>
          <a:xfrm>
            <a:off x="3422650" y="2488446"/>
            <a:ext cx="977900" cy="647700"/>
          </a:xfrm>
          <a:prstGeom prst="rect">
            <a:avLst/>
          </a:prstGeom>
        </p:spPr>
      </p:pic>
      <p:pic>
        <p:nvPicPr>
          <p:cNvPr id="22" name="Picture 21"/>
          <p:cNvPicPr>
            <a:picLocks/>
          </p:cNvPicPr>
          <p:nvPr/>
        </p:nvPicPr>
        <p:blipFill>
          <a:blip r:embed="rId9"/>
          <a:stretch>
            <a:fillRect/>
          </a:stretch>
        </p:blipFill>
        <p:spPr>
          <a:xfrm>
            <a:off x="5496109" y="174722"/>
            <a:ext cx="1097280"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32</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D47B22"/>
                </a:solidFill>
                <a:latin typeface="+mj-lt"/>
              </a:rPr>
              <a:t>WATER SMART</a:t>
            </a:r>
          </a:p>
          <a:p>
            <a:pPr algn="l"/>
            <a:r>
              <a:rPr lang="en-US" sz="1800" dirty="0">
                <a:solidFill>
                  <a:srgbClr val="D47B22"/>
                </a:solidFill>
                <a:latin typeface="+mj-lt"/>
              </a:rPr>
              <a:t>WATER CONSERVATION TIPS</a:t>
            </a:r>
          </a:p>
        </p:txBody>
      </p:sp>
      <p:sp>
        <p:nvSpPr>
          <p:cNvPr id="13" name="Subtitle 2"/>
          <p:cNvSpPr txBox="1">
            <a:spLocks/>
          </p:cNvSpPr>
          <p:nvPr/>
        </p:nvSpPr>
        <p:spPr>
          <a:xfrm>
            <a:off x="514350" y="1354668"/>
            <a:ext cx="5314950" cy="9630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It takes lots of energy to pump, treat, and heat water so saving water reduces greenhouse gas emissions and can protect this necessary resource. Saving water around the home can be simple by following these steps: </a:t>
            </a:r>
          </a:p>
        </p:txBody>
      </p:sp>
      <p:sp>
        <p:nvSpPr>
          <p:cNvPr id="20" name="Rectangle 19"/>
          <p:cNvSpPr/>
          <p:nvPr/>
        </p:nvSpPr>
        <p:spPr>
          <a:xfrm>
            <a:off x="1412481" y="2488446"/>
            <a:ext cx="1889519" cy="1200329"/>
          </a:xfrm>
          <a:prstGeom prst="rect">
            <a:avLst/>
          </a:prstGeom>
        </p:spPr>
        <p:txBody>
          <a:bodyPr wrap="square">
            <a:spAutoFit/>
          </a:bodyPr>
          <a:lstStyle/>
          <a:p>
            <a:r>
              <a:rPr lang="en-US" sz="1200" b="1" dirty="0">
                <a:solidFill>
                  <a:schemeClr val="tx1">
                    <a:lumMod val="65000"/>
                    <a:lumOff val="35000"/>
                  </a:schemeClr>
                </a:solidFill>
              </a:rPr>
              <a:t>TURN OFF WATER WHEN NOT IN USE</a:t>
            </a:r>
            <a:endParaRPr lang="en-US" sz="1200" dirty="0">
              <a:solidFill>
                <a:schemeClr val="tx1">
                  <a:lumMod val="65000"/>
                  <a:lumOff val="35000"/>
                </a:schemeClr>
              </a:solidFill>
            </a:endParaRPr>
          </a:p>
          <a:p>
            <a:r>
              <a:rPr lang="en-US" sz="1200" dirty="0">
                <a:solidFill>
                  <a:srgbClr val="595959"/>
                </a:solidFill>
              </a:rPr>
              <a:t>Turn off water while you brush your teeth, shave your face, and wash your hands.</a:t>
            </a:r>
          </a:p>
        </p:txBody>
      </p:sp>
      <p:sp>
        <p:nvSpPr>
          <p:cNvPr id="24" name="Rectangle 23"/>
          <p:cNvSpPr/>
          <p:nvPr/>
        </p:nvSpPr>
        <p:spPr>
          <a:xfrm>
            <a:off x="4441431" y="5453896"/>
            <a:ext cx="1889519" cy="1569660"/>
          </a:xfrm>
          <a:prstGeom prst="rect">
            <a:avLst/>
          </a:prstGeom>
        </p:spPr>
        <p:txBody>
          <a:bodyPr wrap="square">
            <a:spAutoFit/>
          </a:bodyPr>
          <a:lstStyle/>
          <a:p>
            <a:r>
              <a:rPr lang="en-US" sz="1200" b="1" dirty="0">
                <a:solidFill>
                  <a:schemeClr val="tx1">
                    <a:lumMod val="65000"/>
                    <a:lumOff val="35000"/>
                  </a:schemeClr>
                </a:solidFill>
              </a:rPr>
              <a:t>TAKE SHORTER SHOWERS AND FEWER BATHS</a:t>
            </a:r>
            <a:endParaRPr lang="en-US" sz="1200" dirty="0">
              <a:solidFill>
                <a:schemeClr val="tx1">
                  <a:lumMod val="65000"/>
                  <a:lumOff val="35000"/>
                </a:schemeClr>
              </a:solidFill>
            </a:endParaRPr>
          </a:p>
          <a:p>
            <a:r>
              <a:rPr lang="en-US" sz="1200" dirty="0">
                <a:solidFill>
                  <a:srgbClr val="595959"/>
                </a:solidFill>
              </a:rPr>
              <a:t>Showers typically use less water. Shortening your shower even by 1 minute can save over 500 gallons per year.</a:t>
            </a:r>
          </a:p>
        </p:txBody>
      </p:sp>
      <p:sp>
        <p:nvSpPr>
          <p:cNvPr id="27" name="Rectangle 26"/>
          <p:cNvSpPr/>
          <p:nvPr/>
        </p:nvSpPr>
        <p:spPr>
          <a:xfrm>
            <a:off x="1412481" y="3811534"/>
            <a:ext cx="1889519" cy="1569660"/>
          </a:xfrm>
          <a:prstGeom prst="rect">
            <a:avLst/>
          </a:prstGeom>
        </p:spPr>
        <p:txBody>
          <a:bodyPr wrap="square">
            <a:spAutoFit/>
          </a:bodyPr>
          <a:lstStyle/>
          <a:p>
            <a:r>
              <a:rPr lang="en-US" sz="1200" b="1" dirty="0">
                <a:solidFill>
                  <a:schemeClr val="tx1">
                    <a:lumMod val="65000"/>
                    <a:lumOff val="35000"/>
                  </a:schemeClr>
                </a:solidFill>
              </a:rPr>
              <a:t>DO NOT FLUSH GARBAGE</a:t>
            </a:r>
            <a:endParaRPr lang="en-US" sz="1200" dirty="0">
              <a:solidFill>
                <a:schemeClr val="tx1">
                  <a:lumMod val="65000"/>
                  <a:lumOff val="35000"/>
                </a:schemeClr>
              </a:solidFill>
            </a:endParaRPr>
          </a:p>
          <a:p>
            <a:r>
              <a:rPr lang="en-US" sz="1200" dirty="0">
                <a:solidFill>
                  <a:srgbClr val="595959"/>
                </a:solidFill>
              </a:rPr>
              <a:t>Never use the toilet as a wastebasket. Save water and prevent blockages by disposing of waste properly.</a:t>
            </a:r>
          </a:p>
        </p:txBody>
      </p:sp>
      <p:sp>
        <p:nvSpPr>
          <p:cNvPr id="30" name="Rectangle 29"/>
          <p:cNvSpPr/>
          <p:nvPr/>
        </p:nvSpPr>
        <p:spPr>
          <a:xfrm>
            <a:off x="4446410" y="3806913"/>
            <a:ext cx="1889519" cy="1200329"/>
          </a:xfrm>
          <a:prstGeom prst="rect">
            <a:avLst/>
          </a:prstGeom>
        </p:spPr>
        <p:txBody>
          <a:bodyPr wrap="square">
            <a:spAutoFit/>
          </a:bodyPr>
          <a:lstStyle/>
          <a:p>
            <a:r>
              <a:rPr lang="en-US" sz="1200" b="1" dirty="0">
                <a:solidFill>
                  <a:schemeClr val="tx1">
                    <a:lumMod val="65000"/>
                    <a:lumOff val="35000"/>
                  </a:schemeClr>
                </a:solidFill>
              </a:rPr>
              <a:t>REFRIGERATE DRINKING WATER</a:t>
            </a:r>
            <a:endParaRPr lang="en-US" sz="1200" dirty="0">
              <a:solidFill>
                <a:schemeClr val="tx1">
                  <a:lumMod val="65000"/>
                  <a:lumOff val="35000"/>
                </a:schemeClr>
              </a:solidFill>
            </a:endParaRPr>
          </a:p>
          <a:p>
            <a:r>
              <a:rPr lang="en-US" sz="1200" dirty="0">
                <a:solidFill>
                  <a:srgbClr val="595959"/>
                </a:solidFill>
              </a:rPr>
              <a:t>Don’t run water to wait for it to get cold. Fill up a labeled bottle and put it in the fridge.</a:t>
            </a:r>
          </a:p>
        </p:txBody>
      </p:sp>
      <p:sp>
        <p:nvSpPr>
          <p:cNvPr id="33" name="Rectangle 32"/>
          <p:cNvSpPr/>
          <p:nvPr/>
        </p:nvSpPr>
        <p:spPr>
          <a:xfrm>
            <a:off x="1412481" y="5557800"/>
            <a:ext cx="1889519" cy="1384995"/>
          </a:xfrm>
          <a:prstGeom prst="rect">
            <a:avLst/>
          </a:prstGeom>
        </p:spPr>
        <p:txBody>
          <a:bodyPr wrap="square">
            <a:spAutoFit/>
          </a:bodyPr>
          <a:lstStyle/>
          <a:p>
            <a:r>
              <a:rPr lang="en-US" sz="1200" b="1" dirty="0">
                <a:solidFill>
                  <a:schemeClr val="tx1">
                    <a:lumMod val="65000"/>
                    <a:lumOff val="35000"/>
                  </a:schemeClr>
                </a:solidFill>
              </a:rPr>
              <a:t>RECYCLE WATER AROUND THE HOUSE</a:t>
            </a:r>
            <a:endParaRPr lang="en-US" sz="1200" dirty="0">
              <a:solidFill>
                <a:schemeClr val="tx1">
                  <a:lumMod val="65000"/>
                  <a:lumOff val="35000"/>
                </a:schemeClr>
              </a:solidFill>
            </a:endParaRPr>
          </a:p>
          <a:p>
            <a:r>
              <a:rPr lang="en-US" sz="1200" dirty="0">
                <a:solidFill>
                  <a:srgbClr val="595959"/>
                </a:solidFill>
              </a:rPr>
              <a:t>For example, you can collect water used to wash fruits and veggies for watering house plants.</a:t>
            </a:r>
          </a:p>
        </p:txBody>
      </p:sp>
      <p:sp>
        <p:nvSpPr>
          <p:cNvPr id="36" name="Rectangle 35"/>
          <p:cNvSpPr/>
          <p:nvPr/>
        </p:nvSpPr>
        <p:spPr>
          <a:xfrm>
            <a:off x="4446410" y="2488446"/>
            <a:ext cx="1889519" cy="830997"/>
          </a:xfrm>
          <a:prstGeom prst="rect">
            <a:avLst/>
          </a:prstGeom>
        </p:spPr>
        <p:txBody>
          <a:bodyPr wrap="square">
            <a:spAutoFit/>
          </a:bodyPr>
          <a:lstStyle/>
          <a:p>
            <a:r>
              <a:rPr lang="en-US" sz="1200" b="1" dirty="0">
                <a:solidFill>
                  <a:schemeClr val="tx1">
                    <a:lumMod val="65000"/>
                    <a:lumOff val="35000"/>
                  </a:schemeClr>
                </a:solidFill>
              </a:rPr>
              <a:t>WASH FULL LOADS</a:t>
            </a:r>
            <a:endParaRPr lang="en-US" sz="1200" dirty="0">
              <a:solidFill>
                <a:schemeClr val="tx1">
                  <a:lumMod val="65000"/>
                  <a:lumOff val="35000"/>
                </a:schemeClr>
              </a:solidFill>
            </a:endParaRPr>
          </a:p>
          <a:p>
            <a:r>
              <a:rPr lang="en-US" sz="1200" dirty="0">
                <a:solidFill>
                  <a:srgbClr val="595959"/>
                </a:solidFill>
              </a:rPr>
              <a:t>A full load of laundry uses less water than two half loads.</a:t>
            </a:r>
          </a:p>
        </p:txBody>
      </p:sp>
      <p:sp>
        <p:nvSpPr>
          <p:cNvPr id="39" name="Rectangle 38"/>
          <p:cNvSpPr/>
          <p:nvPr/>
        </p:nvSpPr>
        <p:spPr>
          <a:xfrm>
            <a:off x="1412481" y="7069103"/>
            <a:ext cx="1889519" cy="1200329"/>
          </a:xfrm>
          <a:prstGeom prst="rect">
            <a:avLst/>
          </a:prstGeom>
        </p:spPr>
        <p:txBody>
          <a:bodyPr wrap="square">
            <a:spAutoFit/>
          </a:bodyPr>
          <a:lstStyle/>
          <a:p>
            <a:r>
              <a:rPr lang="en-US" sz="1200" b="1" dirty="0">
                <a:solidFill>
                  <a:schemeClr val="tx1">
                    <a:lumMod val="65000"/>
                    <a:lumOff val="35000"/>
                  </a:schemeClr>
                </a:solidFill>
              </a:rPr>
              <a:t>FIX DRIPPING FAUCETS AND RUNNING TOILETS</a:t>
            </a:r>
            <a:endParaRPr lang="en-US" sz="1200" dirty="0">
              <a:solidFill>
                <a:schemeClr val="tx1">
                  <a:lumMod val="65000"/>
                  <a:lumOff val="35000"/>
                </a:schemeClr>
              </a:solidFill>
            </a:endParaRPr>
          </a:p>
          <a:p>
            <a:r>
              <a:rPr lang="en-US" sz="1200" dirty="0">
                <a:solidFill>
                  <a:srgbClr val="595959"/>
                </a:solidFill>
              </a:rPr>
              <a:t>If you notice an issue with your plumbing, notify management right away.</a:t>
            </a:r>
          </a:p>
        </p:txBody>
      </p:sp>
      <p:pic>
        <p:nvPicPr>
          <p:cNvPr id="7" name="Picture 6"/>
          <p:cNvPicPr>
            <a:picLocks noChangeAspect="1"/>
          </p:cNvPicPr>
          <p:nvPr/>
        </p:nvPicPr>
        <p:blipFill>
          <a:blip r:embed="rId10"/>
          <a:stretch>
            <a:fillRect/>
          </a:stretch>
        </p:blipFill>
        <p:spPr>
          <a:xfrm>
            <a:off x="396481" y="2568615"/>
            <a:ext cx="873125" cy="567531"/>
          </a:xfrm>
          <a:prstGeom prst="rect">
            <a:avLst/>
          </a:prstGeom>
        </p:spPr>
      </p:pic>
      <p:pic>
        <p:nvPicPr>
          <p:cNvPr id="28" name="Picture 27"/>
          <p:cNvPicPr>
            <a:picLocks noChangeAspect="1"/>
          </p:cNvPicPr>
          <p:nvPr/>
        </p:nvPicPr>
        <p:blipFill rotWithShape="1">
          <a:blip r:embed="rId11">
            <a:lum bright="70000" contrast="-70000"/>
          </a:blip>
          <a:srcRect l="-21026" t="-13168" r="-18172" b="-7832"/>
          <a:stretch/>
        </p:blipFill>
        <p:spPr>
          <a:xfrm>
            <a:off x="5318568" y="8068129"/>
            <a:ext cx="734470" cy="638461"/>
          </a:xfrm>
          <a:prstGeom prst="rect">
            <a:avLst/>
          </a:prstGeom>
        </p:spPr>
      </p:pic>
      <p:pic>
        <p:nvPicPr>
          <p:cNvPr id="29" name="Picture 28"/>
          <p:cNvPicPr>
            <a:picLocks noChangeAspect="1"/>
          </p:cNvPicPr>
          <p:nvPr/>
        </p:nvPicPr>
        <p:blipFill rotWithShape="1">
          <a:blip r:embed="rId12">
            <a:lum bright="70000" contrast="-70000"/>
          </a:blip>
          <a:srcRect l="-15248" t="-13168" r="-14156" b="-7832"/>
          <a:stretch/>
        </p:blipFill>
        <p:spPr>
          <a:xfrm>
            <a:off x="4145643" y="8068129"/>
            <a:ext cx="682795" cy="638461"/>
          </a:xfrm>
          <a:prstGeom prst="rect">
            <a:avLst/>
          </a:prstGeom>
        </p:spPr>
      </p:pic>
      <p:pic>
        <p:nvPicPr>
          <p:cNvPr id="31" name="Picture 30"/>
          <p:cNvPicPr>
            <a:picLocks noChangeAspect="1"/>
          </p:cNvPicPr>
          <p:nvPr/>
        </p:nvPicPr>
        <p:blipFill rotWithShape="1">
          <a:blip r:embed="rId13"/>
          <a:srcRect l="-12497" t="-13168" r="-11062" b="-7832"/>
          <a:stretch/>
        </p:blipFill>
        <p:spPr>
          <a:xfrm>
            <a:off x="4762500" y="8068129"/>
            <a:ext cx="651949" cy="638461"/>
          </a:xfrm>
          <a:prstGeom prst="rect">
            <a:avLst/>
          </a:prstGeom>
        </p:spPr>
      </p:pic>
      <p:pic>
        <p:nvPicPr>
          <p:cNvPr id="32" name="Picture 31"/>
          <p:cNvPicPr>
            <a:picLocks noChangeAspect="1"/>
          </p:cNvPicPr>
          <p:nvPr/>
        </p:nvPicPr>
        <p:blipFill rotWithShape="1">
          <a:blip r:embed="rId14">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588034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813" r="26687"/>
          <a:stretch/>
        </p:blipFill>
        <p:spPr>
          <a:xfrm>
            <a:off x="0" y="0"/>
            <a:ext cx="6858000" cy="9144000"/>
          </a:xfrm>
          <a:prstGeom prst="rect">
            <a:avLst/>
          </a:prstGeom>
        </p:spPr>
      </p:pic>
      <p:pic>
        <p:nvPicPr>
          <p:cNvPr id="7" name="Picture 6"/>
          <p:cNvPicPr>
            <a:picLocks noChangeAspect="1"/>
          </p:cNvPicPr>
          <p:nvPr/>
        </p:nvPicPr>
        <p:blipFill>
          <a:blip r:embed="rId4"/>
          <a:stretch>
            <a:fillRect/>
          </a:stretch>
        </p:blipFill>
        <p:spPr>
          <a:xfrm>
            <a:off x="1840014" y="3218424"/>
            <a:ext cx="3200400" cy="3200400"/>
          </a:xfrm>
          <a:prstGeom prst="rect">
            <a:avLst/>
          </a:prstGeom>
        </p:spPr>
      </p:pic>
    </p:spTree>
    <p:extLst>
      <p:ext uri="{BB962C8B-B14F-4D97-AF65-F5344CB8AC3E}">
        <p14:creationId xmlns:p14="http://schemas.microsoft.com/office/powerpoint/2010/main" val="2780323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1462" t="-16362" r="-11619" b="-22724"/>
          <a:stretch/>
        </p:blipFill>
        <p:spPr>
          <a:xfrm>
            <a:off x="112889" y="6661276"/>
            <a:ext cx="1736130" cy="944614"/>
          </a:xfrm>
          <a:prstGeom prst="rect">
            <a:avLst/>
          </a:prstGeom>
        </p:spPr>
      </p:pic>
      <p:pic>
        <p:nvPicPr>
          <p:cNvPr id="25" name="Picture 24"/>
          <p:cNvPicPr>
            <a:picLocks noChangeAspect="1"/>
          </p:cNvPicPr>
          <p:nvPr/>
        </p:nvPicPr>
        <p:blipFill>
          <a:blip r:embed="rId4"/>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34</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latin typeface="+mj-lt"/>
              </a:rPr>
              <a:t>WASTE</a:t>
            </a:r>
          </a:p>
          <a:p>
            <a:pPr algn="l"/>
            <a:r>
              <a:rPr lang="en-US" sz="1800" dirty="0">
                <a:solidFill>
                  <a:srgbClr val="6A963B"/>
                </a:solidFill>
                <a:latin typeface="+mj-lt"/>
              </a:rPr>
              <a:t>RECYCLING AND WASTE MANAGEMENT</a:t>
            </a:r>
          </a:p>
        </p:txBody>
      </p:sp>
      <p:sp>
        <p:nvSpPr>
          <p:cNvPr id="13" name="Subtitle 2"/>
          <p:cNvSpPr txBox="1">
            <a:spLocks/>
          </p:cNvSpPr>
          <p:nvPr/>
        </p:nvSpPr>
        <p:spPr>
          <a:xfrm>
            <a:off x="514350" y="1354668"/>
            <a:ext cx="5314950" cy="23124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Waste </a:t>
            </a:r>
            <a:r>
              <a:rPr lang="en-US" sz="1200" dirty="0">
                <a:latin typeface="+mn-lt"/>
              </a:rPr>
              <a:t>that we throw away, chemicals that we pour down drains, and items that we do not recycle all harm our planet. Waste is a major factor in the pollution of our soils, air, bodies of water, and our forests.</a:t>
            </a:r>
          </a:p>
          <a:p>
            <a:pPr marL="0" indent="0">
              <a:buNone/>
            </a:pPr>
            <a:endParaRPr lang="en-US" sz="1200" dirty="0">
              <a:solidFill>
                <a:srgbClr val="FF0000"/>
              </a:solidFill>
              <a:latin typeface="+mn-lt"/>
            </a:endParaRPr>
          </a:p>
          <a:p>
            <a:pPr marL="76412" indent="0">
              <a:buNone/>
            </a:pPr>
            <a:r>
              <a:rPr lang="en-US" sz="1200" dirty="0">
                <a:solidFill>
                  <a:srgbClr val="FF0000"/>
                </a:solidFill>
                <a:latin typeface="+mn-lt"/>
              </a:rPr>
              <a:t>X Apartments </a:t>
            </a:r>
            <a:r>
              <a:rPr lang="en-US" sz="1200" dirty="0">
                <a:latin typeface="+mn-lt"/>
              </a:rPr>
              <a:t>works with local waste haulers to provide you with an easy means of reducing the amount of waste you put in the landfill.  </a:t>
            </a:r>
            <a:r>
              <a:rPr lang="en-US" sz="1200" dirty="0">
                <a:solidFill>
                  <a:srgbClr val="FF0000"/>
                </a:solidFill>
                <a:latin typeface="+mn-lt"/>
              </a:rPr>
              <a:t>All trash should be disposed of in the dumpster/trash room/trash chute near X.  </a:t>
            </a:r>
            <a:r>
              <a:rPr lang="en-US" sz="1200" dirty="0">
                <a:latin typeface="+mn-lt"/>
              </a:rPr>
              <a:t>There are separate bins for recycling and trash available.  Please dispose of your waste in the proper location.</a:t>
            </a:r>
          </a:p>
          <a:p>
            <a:pPr marL="76412" indent="0">
              <a:buNone/>
            </a:pPr>
            <a:r>
              <a:rPr lang="en-US" sz="1200" dirty="0">
                <a:solidFill>
                  <a:srgbClr val="FF0000"/>
                </a:solidFill>
                <a:latin typeface="+mn-lt"/>
              </a:rPr>
              <a:t>Add additional info on composting or waste procedures as needed.</a:t>
            </a:r>
          </a:p>
          <a:p>
            <a:pPr marL="0" indent="0">
              <a:buNone/>
            </a:pPr>
            <a:endParaRPr lang="en-US" sz="1200" dirty="0">
              <a:solidFill>
                <a:srgbClr val="FF0000"/>
              </a:solidFill>
              <a:latin typeface="+mn-lt"/>
            </a:endParaRPr>
          </a:p>
        </p:txBody>
      </p:sp>
      <p:pic>
        <p:nvPicPr>
          <p:cNvPr id="14" name="Picture 13"/>
          <p:cNvPicPr>
            <a:picLocks noChangeAspect="1"/>
          </p:cNvPicPr>
          <p:nvPr/>
        </p:nvPicPr>
        <p:blipFill>
          <a:blip r:embed="rId5"/>
          <a:stretch>
            <a:fillRect/>
          </a:stretch>
        </p:blipFill>
        <p:spPr>
          <a:xfrm>
            <a:off x="0" y="3537840"/>
            <a:ext cx="6845300" cy="2931899"/>
          </a:xfrm>
          <a:prstGeom prst="rect">
            <a:avLst/>
          </a:prstGeom>
        </p:spPr>
      </p:pic>
      <p:pic>
        <p:nvPicPr>
          <p:cNvPr id="2" name="Picture 1"/>
          <p:cNvPicPr>
            <a:picLocks noChangeAspect="1"/>
          </p:cNvPicPr>
          <p:nvPr/>
        </p:nvPicPr>
        <p:blipFill>
          <a:blip r:embed="rId6"/>
          <a:stretch>
            <a:fillRect/>
          </a:stretch>
        </p:blipFill>
        <p:spPr>
          <a:xfrm>
            <a:off x="514350" y="4451350"/>
            <a:ext cx="990600" cy="939800"/>
          </a:xfrm>
          <a:prstGeom prst="rect">
            <a:avLst/>
          </a:prstGeom>
        </p:spPr>
      </p:pic>
      <p:sp>
        <p:nvSpPr>
          <p:cNvPr id="3" name="Rectangle 2"/>
          <p:cNvSpPr/>
          <p:nvPr/>
        </p:nvSpPr>
        <p:spPr>
          <a:xfrm>
            <a:off x="1685118" y="4202668"/>
            <a:ext cx="4506132" cy="276999"/>
          </a:xfrm>
          <a:prstGeom prst="rect">
            <a:avLst/>
          </a:prstGeom>
        </p:spPr>
        <p:txBody>
          <a:bodyPr wrap="square">
            <a:spAutoFit/>
          </a:bodyPr>
          <a:lstStyle/>
          <a:p>
            <a:r>
              <a:rPr lang="en-US" sz="1200" b="1" dirty="0">
                <a:solidFill>
                  <a:schemeClr val="bg1"/>
                </a:solidFill>
              </a:rPr>
              <a:t>RECYCLE THESE ITEMS</a:t>
            </a:r>
          </a:p>
        </p:txBody>
      </p:sp>
      <p:sp>
        <p:nvSpPr>
          <p:cNvPr id="7" name="Rectangle 6"/>
          <p:cNvSpPr/>
          <p:nvPr/>
        </p:nvSpPr>
        <p:spPr>
          <a:xfrm>
            <a:off x="1714500" y="4525834"/>
            <a:ext cx="2746375" cy="1384995"/>
          </a:xfrm>
          <a:prstGeom prst="rect">
            <a:avLst/>
          </a:prstGeom>
        </p:spPr>
        <p:txBody>
          <a:bodyPr wrap="square">
            <a:spAutoFit/>
          </a:bodyPr>
          <a:lstStyle/>
          <a:p>
            <a:pPr marL="171450" indent="-171450">
              <a:buFont typeface="Arial"/>
              <a:buChar char="•"/>
            </a:pPr>
            <a:r>
              <a:rPr lang="en-US" sz="1200" dirty="0">
                <a:solidFill>
                  <a:schemeClr val="bg1"/>
                </a:solidFill>
              </a:rPr>
              <a:t>Paper</a:t>
            </a:r>
          </a:p>
          <a:p>
            <a:pPr marL="171450" indent="-171450">
              <a:buFont typeface="Arial"/>
              <a:buChar char="•"/>
            </a:pPr>
            <a:r>
              <a:rPr lang="en-US" sz="1200" dirty="0">
                <a:solidFill>
                  <a:schemeClr val="bg1"/>
                </a:solidFill>
              </a:rPr>
              <a:t>Plastics (marked with #1 - #7)</a:t>
            </a:r>
          </a:p>
          <a:p>
            <a:pPr marL="171450" indent="-171450">
              <a:buFont typeface="Arial"/>
              <a:buChar char="•"/>
            </a:pPr>
            <a:r>
              <a:rPr lang="en-US" sz="1200" dirty="0">
                <a:solidFill>
                  <a:schemeClr val="bg1"/>
                </a:solidFill>
              </a:rPr>
              <a:t>Aluminum and tin</a:t>
            </a:r>
          </a:p>
          <a:p>
            <a:pPr marL="171450" indent="-171450">
              <a:buFont typeface="Arial"/>
              <a:buChar char="•"/>
            </a:pPr>
            <a:r>
              <a:rPr lang="en-US" sz="1200" dirty="0">
                <a:solidFill>
                  <a:schemeClr val="bg1"/>
                </a:solidFill>
              </a:rPr>
              <a:t>Cardboard and paperboard</a:t>
            </a:r>
          </a:p>
          <a:p>
            <a:pPr marL="171450" indent="-171450">
              <a:buFont typeface="Arial"/>
              <a:buChar char="•"/>
            </a:pPr>
            <a:r>
              <a:rPr lang="en-US" sz="1200" dirty="0">
                <a:solidFill>
                  <a:schemeClr val="bg1"/>
                </a:solidFill>
              </a:rPr>
              <a:t>Glass</a:t>
            </a:r>
          </a:p>
          <a:p>
            <a:pPr marL="171450" indent="-171450">
              <a:buFont typeface="Arial"/>
              <a:buChar char="•"/>
            </a:pPr>
            <a:r>
              <a:rPr lang="en-US" sz="1200" dirty="0">
                <a:solidFill>
                  <a:schemeClr val="bg1"/>
                </a:solidFill>
              </a:rPr>
              <a:t>Phone books</a:t>
            </a:r>
          </a:p>
          <a:p>
            <a:pPr marL="171450" indent="-171450">
              <a:buFont typeface="Arial"/>
              <a:buChar char="•"/>
            </a:pPr>
            <a:r>
              <a:rPr lang="en-US" sz="1200" dirty="0">
                <a:solidFill>
                  <a:schemeClr val="bg1"/>
                </a:solidFill>
              </a:rPr>
              <a:t>Steel and empty aerosol cans</a:t>
            </a:r>
          </a:p>
        </p:txBody>
      </p:sp>
      <p:sp>
        <p:nvSpPr>
          <p:cNvPr id="18" name="Rectangle 17"/>
          <p:cNvSpPr/>
          <p:nvPr/>
        </p:nvSpPr>
        <p:spPr>
          <a:xfrm>
            <a:off x="4883709" y="4202500"/>
            <a:ext cx="1668605" cy="1754327"/>
          </a:xfrm>
          <a:prstGeom prst="rect">
            <a:avLst/>
          </a:prstGeom>
        </p:spPr>
        <p:txBody>
          <a:bodyPr wrap="square">
            <a:spAutoFit/>
          </a:bodyPr>
          <a:lstStyle/>
          <a:p>
            <a:r>
              <a:rPr lang="en-US" b="1" dirty="0">
                <a:solidFill>
                  <a:schemeClr val="bg1"/>
                </a:solidFill>
              </a:rPr>
              <a:t>Be sure to rinse out bottles and containers to avoid odors and pests.</a:t>
            </a:r>
          </a:p>
        </p:txBody>
      </p:sp>
      <p:sp>
        <p:nvSpPr>
          <p:cNvPr id="19" name="Rectangle 18"/>
          <p:cNvSpPr/>
          <p:nvPr/>
        </p:nvSpPr>
        <p:spPr>
          <a:xfrm>
            <a:off x="1849019" y="6661275"/>
            <a:ext cx="2087982" cy="1323439"/>
          </a:xfrm>
          <a:prstGeom prst="rect">
            <a:avLst/>
          </a:prstGeom>
        </p:spPr>
        <p:txBody>
          <a:bodyPr wrap="square" numCol="1" anchor="t">
            <a:spAutoFit/>
          </a:bodyPr>
          <a:lstStyle/>
          <a:p>
            <a:r>
              <a:rPr lang="en-US" sz="1200" dirty="0">
                <a:solidFill>
                  <a:srgbClr val="6A963B"/>
                </a:solidFill>
              </a:rPr>
              <a:t>The average American discards </a:t>
            </a:r>
            <a:r>
              <a:rPr lang="en-US" sz="1200" b="1" dirty="0">
                <a:solidFill>
                  <a:srgbClr val="6A963B"/>
                </a:solidFill>
              </a:rPr>
              <a:t>4.4 pounds of garbage </a:t>
            </a:r>
            <a:r>
              <a:rPr lang="en-US" sz="1200" dirty="0">
                <a:solidFill>
                  <a:srgbClr val="6A963B"/>
                </a:solidFill>
              </a:rPr>
              <a:t>every day. Most of this garbage goes into landfills, where it’s compacted and buried.  </a:t>
            </a:r>
            <a:r>
              <a:rPr lang="en-US" sz="800" dirty="0">
                <a:solidFill>
                  <a:srgbClr val="6A963B"/>
                </a:solidFill>
              </a:rPr>
              <a:t>- EPA, 2014</a:t>
            </a:r>
          </a:p>
        </p:txBody>
      </p:sp>
      <p:sp>
        <p:nvSpPr>
          <p:cNvPr id="11" name="Rectangle 10"/>
          <p:cNvSpPr/>
          <p:nvPr/>
        </p:nvSpPr>
        <p:spPr>
          <a:xfrm>
            <a:off x="4008018" y="6661275"/>
            <a:ext cx="2516864" cy="1200329"/>
          </a:xfrm>
          <a:prstGeom prst="rect">
            <a:avLst/>
          </a:prstGeom>
        </p:spPr>
        <p:txBody>
          <a:bodyPr wrap="square">
            <a:spAutoFit/>
          </a:bodyPr>
          <a:lstStyle/>
          <a:p>
            <a:r>
              <a:rPr lang="en-US" sz="1200" dirty="0">
                <a:solidFill>
                  <a:srgbClr val="6A963B"/>
                </a:solidFill>
              </a:rPr>
              <a:t>Recycling just one glass jar </a:t>
            </a:r>
            <a:r>
              <a:rPr lang="en-US" sz="1200" b="1" dirty="0">
                <a:solidFill>
                  <a:srgbClr val="6A963B"/>
                </a:solidFill>
              </a:rPr>
              <a:t>saves enough energy to power a CFL for 20 hours. </a:t>
            </a:r>
            <a:r>
              <a:rPr lang="en-US" sz="1200" dirty="0">
                <a:solidFill>
                  <a:srgbClr val="6A963B"/>
                </a:solidFill>
              </a:rPr>
              <a:t>Recycling a stack of paper just three feet high </a:t>
            </a:r>
            <a:r>
              <a:rPr lang="en-US" sz="1200" b="1" dirty="0">
                <a:solidFill>
                  <a:srgbClr val="6A963B"/>
                </a:solidFill>
              </a:rPr>
              <a:t>saves one tree</a:t>
            </a:r>
            <a:r>
              <a:rPr lang="en-US" sz="1200" dirty="0">
                <a:solidFill>
                  <a:srgbClr val="6A963B"/>
                </a:solidFill>
              </a:rPr>
              <a:t>.</a:t>
            </a:r>
          </a:p>
          <a:p>
            <a:r>
              <a:rPr lang="en-US" sz="1200" dirty="0">
                <a:solidFill>
                  <a:srgbClr val="6A963B"/>
                </a:solidFill>
              </a:rPr>
              <a:t>- </a:t>
            </a:r>
            <a:r>
              <a:rPr lang="en-US" sz="900" dirty="0">
                <a:solidFill>
                  <a:srgbClr val="6A963B"/>
                </a:solidFill>
              </a:rPr>
              <a:t>Recycle Across America, 2014</a:t>
            </a:r>
          </a:p>
        </p:txBody>
      </p:sp>
      <p:pic>
        <p:nvPicPr>
          <p:cNvPr id="22" name="Picture 21"/>
          <p:cNvPicPr>
            <a:picLocks noChangeAspect="1"/>
          </p:cNvPicPr>
          <p:nvPr/>
        </p:nvPicPr>
        <p:blipFill rotWithShape="1">
          <a:blip r:embed="rId7"/>
          <a:srcRect l="-21026" t="-13168" r="-18172" b="-7832"/>
          <a:stretch/>
        </p:blipFill>
        <p:spPr>
          <a:xfrm>
            <a:off x="5318568" y="8068129"/>
            <a:ext cx="734470" cy="638461"/>
          </a:xfrm>
          <a:prstGeom prst="rect">
            <a:avLst/>
          </a:prstGeom>
        </p:spPr>
      </p:pic>
      <p:pic>
        <p:nvPicPr>
          <p:cNvPr id="24" name="Picture 23"/>
          <p:cNvPicPr>
            <a:picLocks noChangeAspect="1"/>
          </p:cNvPicPr>
          <p:nvPr/>
        </p:nvPicPr>
        <p:blipFill rotWithShape="1">
          <a:blip r:embed="rId8">
            <a:lum bright="70000" contrast="-70000"/>
          </a:blip>
          <a:srcRect l="-15248" t="-13168" r="-14156" b="-7832"/>
          <a:stretch/>
        </p:blipFill>
        <p:spPr>
          <a:xfrm>
            <a:off x="4145643" y="8068129"/>
            <a:ext cx="682795" cy="638461"/>
          </a:xfrm>
          <a:prstGeom prst="rect">
            <a:avLst/>
          </a:prstGeom>
        </p:spPr>
      </p:pic>
      <p:pic>
        <p:nvPicPr>
          <p:cNvPr id="26" name="Picture 25"/>
          <p:cNvPicPr>
            <a:picLocks noChangeAspect="1"/>
          </p:cNvPicPr>
          <p:nvPr/>
        </p:nvPicPr>
        <p:blipFill rotWithShape="1">
          <a:blip r:embed="rId9">
            <a:lum bright="70000" contrast="-70000"/>
          </a:blip>
          <a:srcRect l="-12497" t="-13168" r="-11062" b="-7832"/>
          <a:stretch/>
        </p:blipFill>
        <p:spPr>
          <a:xfrm>
            <a:off x="4762500" y="8068129"/>
            <a:ext cx="651949" cy="638461"/>
          </a:xfrm>
          <a:prstGeom prst="rect">
            <a:avLst/>
          </a:prstGeom>
        </p:spPr>
      </p:pic>
      <p:pic>
        <p:nvPicPr>
          <p:cNvPr id="27" name="Picture 26"/>
          <p:cNvPicPr>
            <a:picLocks noChangeAspect="1"/>
          </p:cNvPicPr>
          <p:nvPr/>
        </p:nvPicPr>
        <p:blipFill rotWithShape="1">
          <a:blip r:embed="rId10">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3832405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3413956" y="3095822"/>
            <a:ext cx="779929" cy="1066800"/>
          </a:xfrm>
          <a:prstGeom prst="rect">
            <a:avLst/>
          </a:prstGeom>
        </p:spPr>
      </p:pic>
      <p:pic>
        <p:nvPicPr>
          <p:cNvPr id="21" name="Picture 20"/>
          <p:cNvPicPr>
            <a:picLocks noChangeAspect="1"/>
          </p:cNvPicPr>
          <p:nvPr/>
        </p:nvPicPr>
        <p:blipFill>
          <a:blip r:embed="rId4"/>
          <a:stretch>
            <a:fillRect/>
          </a:stretch>
        </p:blipFill>
        <p:spPr>
          <a:xfrm>
            <a:off x="409181" y="4455640"/>
            <a:ext cx="654444" cy="934920"/>
          </a:xfrm>
          <a:prstGeom prst="rect">
            <a:avLst/>
          </a:prstGeom>
        </p:spPr>
      </p:pic>
      <p:pic>
        <p:nvPicPr>
          <p:cNvPr id="34" name="Picture 33"/>
          <p:cNvPicPr>
            <a:picLocks noChangeAspect="1"/>
          </p:cNvPicPr>
          <p:nvPr/>
        </p:nvPicPr>
        <p:blipFill>
          <a:blip r:embed="rId5"/>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35</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latin typeface="+mj-lt"/>
              </a:rPr>
              <a:t>WASTE</a:t>
            </a:r>
          </a:p>
          <a:p>
            <a:pPr algn="l"/>
            <a:r>
              <a:rPr lang="en-US" sz="1800" dirty="0">
                <a:solidFill>
                  <a:srgbClr val="6A963B"/>
                </a:solidFill>
                <a:latin typeface="+mj-lt"/>
              </a:rPr>
              <a:t>ADDITIONAL WAYS TO REDUCE WASTE</a:t>
            </a:r>
          </a:p>
        </p:txBody>
      </p:sp>
      <p:sp>
        <p:nvSpPr>
          <p:cNvPr id="13" name="Subtitle 2"/>
          <p:cNvSpPr txBox="1">
            <a:spLocks/>
          </p:cNvSpPr>
          <p:nvPr/>
        </p:nvSpPr>
        <p:spPr>
          <a:xfrm>
            <a:off x="514350" y="1354667"/>
            <a:ext cx="5829300" cy="174115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Think of other ways to reduce waste such as: </a:t>
            </a:r>
          </a:p>
          <a:p>
            <a:r>
              <a:rPr lang="en-US" sz="1200" dirty="0">
                <a:solidFill>
                  <a:schemeClr val="tx1">
                    <a:lumMod val="65000"/>
                    <a:lumOff val="35000"/>
                  </a:schemeClr>
                </a:solidFill>
                <a:latin typeface="+mn-lt"/>
              </a:rPr>
              <a:t>Donating lightly used items to ARC, Disabled Veterans, or other Re-use stores</a:t>
            </a:r>
          </a:p>
          <a:p>
            <a:r>
              <a:rPr lang="en-US" sz="1200" dirty="0">
                <a:solidFill>
                  <a:schemeClr val="tx1">
                    <a:lumMod val="65000"/>
                    <a:lumOff val="35000"/>
                  </a:schemeClr>
                </a:solidFill>
                <a:latin typeface="+mn-lt"/>
              </a:rPr>
              <a:t>Giving books to libraries or items that can be used in the classroom to schools</a:t>
            </a:r>
          </a:p>
          <a:p>
            <a:r>
              <a:rPr lang="en-US" sz="1200" dirty="0">
                <a:solidFill>
                  <a:schemeClr val="tx1">
                    <a:lumMod val="65000"/>
                    <a:lumOff val="35000"/>
                  </a:schemeClr>
                </a:solidFill>
                <a:latin typeface="+mn-lt"/>
              </a:rPr>
              <a:t>Delivering games and puzzles to senior centers and hospitals</a:t>
            </a:r>
          </a:p>
          <a:p>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The </a:t>
            </a:r>
            <a:r>
              <a:rPr lang="en-US" sz="1200" dirty="0">
                <a:solidFill>
                  <a:srgbClr val="FF0000"/>
                </a:solidFill>
                <a:latin typeface="+mn-lt"/>
              </a:rPr>
              <a:t>county</a:t>
            </a:r>
            <a:r>
              <a:rPr lang="en-US" sz="1200" dirty="0">
                <a:solidFill>
                  <a:schemeClr val="tx1">
                    <a:lumMod val="65000"/>
                    <a:lumOff val="35000"/>
                  </a:schemeClr>
                </a:solidFill>
                <a:latin typeface="+mn-lt"/>
              </a:rPr>
              <a:t> has means of recycling electronics to reduce e-waste (TVs, microwaves, chargers, etc.) from going to landfills. For more information, go to: </a:t>
            </a:r>
            <a:r>
              <a:rPr lang="en-US" sz="1200" dirty="0">
                <a:solidFill>
                  <a:srgbClr val="FF0000"/>
                </a:solidFill>
                <a:latin typeface="+mn-lt"/>
              </a:rPr>
              <a:t>www.website.com</a:t>
            </a:r>
          </a:p>
        </p:txBody>
      </p:sp>
      <p:sp>
        <p:nvSpPr>
          <p:cNvPr id="20" name="Rectangle 19"/>
          <p:cNvSpPr/>
          <p:nvPr/>
        </p:nvSpPr>
        <p:spPr>
          <a:xfrm>
            <a:off x="1263256" y="3095822"/>
            <a:ext cx="1889519" cy="830997"/>
          </a:xfrm>
          <a:prstGeom prst="rect">
            <a:avLst/>
          </a:prstGeom>
        </p:spPr>
        <p:txBody>
          <a:bodyPr wrap="square">
            <a:spAutoFit/>
          </a:bodyPr>
          <a:lstStyle/>
          <a:p>
            <a:r>
              <a:rPr lang="en-US" sz="1200" b="1" dirty="0">
                <a:solidFill>
                  <a:schemeClr val="tx1">
                    <a:lumMod val="65000"/>
                    <a:lumOff val="35000"/>
                  </a:schemeClr>
                </a:solidFill>
              </a:rPr>
              <a:t>USE A REUSABLE BOTTLE</a:t>
            </a:r>
            <a:endParaRPr lang="en-US" sz="1200" dirty="0">
              <a:solidFill>
                <a:schemeClr val="tx1">
                  <a:lumMod val="65000"/>
                  <a:lumOff val="35000"/>
                </a:schemeClr>
              </a:solidFill>
            </a:endParaRPr>
          </a:p>
          <a:p>
            <a:r>
              <a:rPr lang="en-US" sz="1200" dirty="0">
                <a:solidFill>
                  <a:srgbClr val="595959"/>
                </a:solidFill>
              </a:rPr>
              <a:t>Each year, billions of plastic water bottles are thrown away.</a:t>
            </a:r>
          </a:p>
        </p:txBody>
      </p:sp>
      <p:sp>
        <p:nvSpPr>
          <p:cNvPr id="27" name="Rectangle 26"/>
          <p:cNvSpPr/>
          <p:nvPr/>
        </p:nvSpPr>
        <p:spPr>
          <a:xfrm>
            <a:off x="1263256" y="4455640"/>
            <a:ext cx="1889519" cy="1200329"/>
          </a:xfrm>
          <a:prstGeom prst="rect">
            <a:avLst/>
          </a:prstGeom>
        </p:spPr>
        <p:txBody>
          <a:bodyPr wrap="square">
            <a:spAutoFit/>
          </a:bodyPr>
          <a:lstStyle/>
          <a:p>
            <a:r>
              <a:rPr lang="en-US" sz="1200" b="1" dirty="0">
                <a:solidFill>
                  <a:schemeClr val="tx1">
                    <a:lumMod val="65000"/>
                    <a:lumOff val="35000"/>
                  </a:schemeClr>
                </a:solidFill>
              </a:rPr>
              <a:t>USE REUSABLE SHOPPING BAGS</a:t>
            </a:r>
            <a:endParaRPr lang="en-US" sz="1200" dirty="0">
              <a:solidFill>
                <a:schemeClr val="tx1">
                  <a:lumMod val="65000"/>
                  <a:lumOff val="35000"/>
                </a:schemeClr>
              </a:solidFill>
            </a:endParaRPr>
          </a:p>
          <a:p>
            <a:r>
              <a:rPr lang="en-US" sz="1200" dirty="0">
                <a:solidFill>
                  <a:srgbClr val="595959"/>
                </a:solidFill>
              </a:rPr>
              <a:t>Take your own bag for groceries to help cut down on single use plastic bags.</a:t>
            </a:r>
          </a:p>
        </p:txBody>
      </p:sp>
      <p:sp>
        <p:nvSpPr>
          <p:cNvPr id="30" name="Rectangle 29"/>
          <p:cNvSpPr/>
          <p:nvPr/>
        </p:nvSpPr>
        <p:spPr>
          <a:xfrm>
            <a:off x="4338152" y="4455640"/>
            <a:ext cx="2236716" cy="1015663"/>
          </a:xfrm>
          <a:prstGeom prst="rect">
            <a:avLst/>
          </a:prstGeom>
        </p:spPr>
        <p:txBody>
          <a:bodyPr wrap="square">
            <a:spAutoFit/>
          </a:bodyPr>
          <a:lstStyle/>
          <a:p>
            <a:r>
              <a:rPr lang="en-US" sz="1200" b="1" dirty="0">
                <a:solidFill>
                  <a:schemeClr val="tx1">
                    <a:lumMod val="65000"/>
                    <a:lumOff val="35000"/>
                  </a:schemeClr>
                </a:solidFill>
              </a:rPr>
              <a:t>END JUNK MAIL</a:t>
            </a:r>
            <a:endParaRPr lang="en-US" sz="1200" dirty="0">
              <a:solidFill>
                <a:schemeClr val="tx1">
                  <a:lumMod val="65000"/>
                  <a:lumOff val="35000"/>
                </a:schemeClr>
              </a:solidFill>
            </a:endParaRPr>
          </a:p>
          <a:p>
            <a:r>
              <a:rPr lang="en-US" sz="1200" dirty="0">
                <a:solidFill>
                  <a:srgbClr val="595959"/>
                </a:solidFill>
              </a:rPr>
              <a:t>Remove yourself from mailing lists. For more information, visit:</a:t>
            </a:r>
          </a:p>
          <a:p>
            <a:r>
              <a:rPr lang="en-US" sz="1200" dirty="0">
                <a:solidFill>
                  <a:srgbClr val="595959"/>
                </a:solidFill>
              </a:rPr>
              <a:t>www.catalogchoice.org</a:t>
            </a:r>
          </a:p>
        </p:txBody>
      </p:sp>
      <p:sp>
        <p:nvSpPr>
          <p:cNvPr id="33" name="Rectangle 32"/>
          <p:cNvSpPr/>
          <p:nvPr/>
        </p:nvSpPr>
        <p:spPr>
          <a:xfrm>
            <a:off x="1263256" y="6219670"/>
            <a:ext cx="1889519" cy="1384995"/>
          </a:xfrm>
          <a:prstGeom prst="rect">
            <a:avLst/>
          </a:prstGeom>
        </p:spPr>
        <p:txBody>
          <a:bodyPr wrap="square">
            <a:spAutoFit/>
          </a:bodyPr>
          <a:lstStyle/>
          <a:p>
            <a:r>
              <a:rPr lang="en-US" sz="1200" b="1" dirty="0">
                <a:solidFill>
                  <a:schemeClr val="tx1">
                    <a:lumMod val="65000"/>
                    <a:lumOff val="35000"/>
                  </a:schemeClr>
                </a:solidFill>
              </a:rPr>
              <a:t>REUSE/RECYCLE</a:t>
            </a:r>
            <a:endParaRPr lang="en-US" sz="1200" dirty="0">
              <a:solidFill>
                <a:schemeClr val="tx1">
                  <a:lumMod val="65000"/>
                  <a:lumOff val="35000"/>
                </a:schemeClr>
              </a:solidFill>
            </a:endParaRPr>
          </a:p>
          <a:p>
            <a:r>
              <a:rPr lang="en-US" sz="1200" dirty="0">
                <a:solidFill>
                  <a:srgbClr val="595959"/>
                </a:solidFill>
              </a:rPr>
              <a:t>Think twice before putting something in the trash. Decide if there is a better way to dispose of or reuse the item.</a:t>
            </a:r>
          </a:p>
        </p:txBody>
      </p:sp>
      <p:sp>
        <p:nvSpPr>
          <p:cNvPr id="36" name="Rectangle 35"/>
          <p:cNvSpPr/>
          <p:nvPr/>
        </p:nvSpPr>
        <p:spPr>
          <a:xfrm>
            <a:off x="4336760" y="3095822"/>
            <a:ext cx="2006890" cy="1200329"/>
          </a:xfrm>
          <a:prstGeom prst="rect">
            <a:avLst/>
          </a:prstGeom>
        </p:spPr>
        <p:txBody>
          <a:bodyPr wrap="square">
            <a:spAutoFit/>
          </a:bodyPr>
          <a:lstStyle/>
          <a:p>
            <a:r>
              <a:rPr lang="en-US" sz="1200" b="1" dirty="0">
                <a:solidFill>
                  <a:schemeClr val="tx1">
                    <a:lumMod val="65000"/>
                    <a:lumOff val="35000"/>
                  </a:schemeClr>
                </a:solidFill>
              </a:rPr>
              <a:t>DO NOT USE DISPOSABLES</a:t>
            </a:r>
            <a:endParaRPr lang="en-US" sz="1200" dirty="0">
              <a:solidFill>
                <a:schemeClr val="tx1">
                  <a:lumMod val="65000"/>
                  <a:lumOff val="35000"/>
                </a:schemeClr>
              </a:solidFill>
            </a:endParaRPr>
          </a:p>
          <a:p>
            <a:r>
              <a:rPr lang="en-US" sz="1200" dirty="0">
                <a:solidFill>
                  <a:srgbClr val="595959"/>
                </a:solidFill>
              </a:rPr>
              <a:t>Avoid using Styrofoam cups, paper plates, plastic utensils, and single use coffee cups.</a:t>
            </a:r>
          </a:p>
        </p:txBody>
      </p:sp>
      <p:pic>
        <p:nvPicPr>
          <p:cNvPr id="2" name="Picture 1"/>
          <p:cNvPicPr>
            <a:picLocks noChangeAspect="1"/>
          </p:cNvPicPr>
          <p:nvPr/>
        </p:nvPicPr>
        <p:blipFill>
          <a:blip r:embed="rId6"/>
          <a:stretch>
            <a:fillRect/>
          </a:stretch>
        </p:blipFill>
        <p:spPr>
          <a:xfrm>
            <a:off x="514350" y="3096756"/>
            <a:ext cx="393700" cy="1092200"/>
          </a:xfrm>
          <a:prstGeom prst="rect">
            <a:avLst/>
          </a:prstGeom>
        </p:spPr>
      </p:pic>
      <p:pic>
        <p:nvPicPr>
          <p:cNvPr id="25" name="Picture 24"/>
          <p:cNvPicPr>
            <a:picLocks noChangeAspect="1"/>
          </p:cNvPicPr>
          <p:nvPr/>
        </p:nvPicPr>
        <p:blipFill>
          <a:blip r:embed="rId7"/>
          <a:stretch>
            <a:fillRect/>
          </a:stretch>
        </p:blipFill>
        <p:spPr>
          <a:xfrm>
            <a:off x="409181" y="6219670"/>
            <a:ext cx="854075" cy="810276"/>
          </a:xfrm>
          <a:prstGeom prst="rect">
            <a:avLst/>
          </a:prstGeom>
        </p:spPr>
      </p:pic>
      <p:pic>
        <p:nvPicPr>
          <p:cNvPr id="31" name="Picture 30"/>
          <p:cNvPicPr>
            <a:picLocks noChangeAspect="1"/>
          </p:cNvPicPr>
          <p:nvPr/>
        </p:nvPicPr>
        <p:blipFill>
          <a:blip r:embed="rId8"/>
          <a:stretch>
            <a:fillRect/>
          </a:stretch>
        </p:blipFill>
        <p:spPr>
          <a:xfrm>
            <a:off x="3368385" y="4557659"/>
            <a:ext cx="808215" cy="556770"/>
          </a:xfrm>
          <a:prstGeom prst="rect">
            <a:avLst/>
          </a:prstGeom>
        </p:spPr>
      </p:pic>
      <p:cxnSp>
        <p:nvCxnSpPr>
          <p:cNvPr id="45" name="Straight Connector 44"/>
          <p:cNvCxnSpPr/>
          <p:nvPr/>
        </p:nvCxnSpPr>
        <p:spPr>
          <a:xfrm flipV="1">
            <a:off x="3336925" y="4455640"/>
            <a:ext cx="762643" cy="826967"/>
          </a:xfrm>
          <a:prstGeom prst="line">
            <a:avLst/>
          </a:prstGeom>
          <a:ln w="88900">
            <a:solidFill>
              <a:srgbClr val="6A963B"/>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3336925" y="4467745"/>
            <a:ext cx="762643" cy="814860"/>
          </a:xfrm>
          <a:prstGeom prst="line">
            <a:avLst/>
          </a:prstGeom>
          <a:ln w="88900">
            <a:solidFill>
              <a:srgbClr val="6A963B"/>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9"/>
          <a:srcRect l="-21026" t="-13168" r="-18172" b="-7832"/>
          <a:stretch/>
        </p:blipFill>
        <p:spPr>
          <a:xfrm>
            <a:off x="5318568" y="8068129"/>
            <a:ext cx="734470" cy="638461"/>
          </a:xfrm>
          <a:prstGeom prst="rect">
            <a:avLst/>
          </a:prstGeom>
        </p:spPr>
      </p:pic>
      <p:pic>
        <p:nvPicPr>
          <p:cNvPr id="24" name="Picture 23"/>
          <p:cNvPicPr>
            <a:picLocks noChangeAspect="1"/>
          </p:cNvPicPr>
          <p:nvPr/>
        </p:nvPicPr>
        <p:blipFill rotWithShape="1">
          <a:blip r:embed="rId10">
            <a:lum bright="70000" contrast="-70000"/>
          </a:blip>
          <a:srcRect l="-15248" t="-13168" r="-14156" b="-7832"/>
          <a:stretch/>
        </p:blipFill>
        <p:spPr>
          <a:xfrm>
            <a:off x="4145643" y="8068129"/>
            <a:ext cx="682795" cy="638461"/>
          </a:xfrm>
          <a:prstGeom prst="rect">
            <a:avLst/>
          </a:prstGeom>
        </p:spPr>
      </p:pic>
      <p:pic>
        <p:nvPicPr>
          <p:cNvPr id="26" name="Picture 25"/>
          <p:cNvPicPr>
            <a:picLocks noChangeAspect="1"/>
          </p:cNvPicPr>
          <p:nvPr/>
        </p:nvPicPr>
        <p:blipFill rotWithShape="1">
          <a:blip r:embed="rId11">
            <a:lum bright="70000" contrast="-70000"/>
          </a:blip>
          <a:srcRect l="-12497" t="-13168" r="-11062" b="-7832"/>
          <a:stretch/>
        </p:blipFill>
        <p:spPr>
          <a:xfrm>
            <a:off x="4762500" y="8068129"/>
            <a:ext cx="651949" cy="638461"/>
          </a:xfrm>
          <a:prstGeom prst="rect">
            <a:avLst/>
          </a:prstGeom>
        </p:spPr>
      </p:pic>
      <p:pic>
        <p:nvPicPr>
          <p:cNvPr id="29" name="Picture 28"/>
          <p:cNvPicPr>
            <a:picLocks noChangeAspect="1"/>
          </p:cNvPicPr>
          <p:nvPr/>
        </p:nvPicPr>
        <p:blipFill rotWithShape="1">
          <a:blip r:embed="rId12">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4075505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2847617" y="6107109"/>
            <a:ext cx="1182290" cy="988472"/>
          </a:xfrm>
          <a:prstGeom prst="rect">
            <a:avLst/>
          </a:prstGeom>
        </p:spPr>
      </p:pic>
      <p:pic>
        <p:nvPicPr>
          <p:cNvPr id="10" name="Picture 9"/>
          <p:cNvPicPr>
            <a:picLocks noChangeAspect="1"/>
          </p:cNvPicPr>
          <p:nvPr/>
        </p:nvPicPr>
        <p:blipFill>
          <a:blip r:embed="rId4"/>
          <a:stretch>
            <a:fillRect/>
          </a:stretch>
        </p:blipFill>
        <p:spPr>
          <a:xfrm>
            <a:off x="666750" y="4565650"/>
            <a:ext cx="1244600" cy="927100"/>
          </a:xfrm>
          <a:prstGeom prst="rect">
            <a:avLst/>
          </a:prstGeom>
        </p:spPr>
      </p:pic>
      <p:pic>
        <p:nvPicPr>
          <p:cNvPr id="34" name="Picture 33"/>
          <p:cNvPicPr>
            <a:picLocks noChangeAspect="1"/>
          </p:cNvPicPr>
          <p:nvPr/>
        </p:nvPicPr>
        <p:blipFill>
          <a:blip r:embed="rId5"/>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36</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latin typeface="+mj-lt"/>
              </a:rPr>
              <a:t>WASTE</a:t>
            </a:r>
          </a:p>
          <a:p>
            <a:pPr algn="l"/>
            <a:r>
              <a:rPr lang="en-US" sz="1800" dirty="0">
                <a:solidFill>
                  <a:srgbClr val="6A963B"/>
                </a:solidFill>
                <a:latin typeface="+mj-lt"/>
              </a:rPr>
              <a:t>RECOGNIZE HAZARDOUS WASTE</a:t>
            </a:r>
          </a:p>
        </p:txBody>
      </p:sp>
      <p:sp>
        <p:nvSpPr>
          <p:cNvPr id="13" name="Subtitle 2"/>
          <p:cNvSpPr txBox="1">
            <a:spLocks/>
          </p:cNvSpPr>
          <p:nvPr/>
        </p:nvSpPr>
        <p:spPr>
          <a:xfrm>
            <a:off x="514350" y="1354667"/>
            <a:ext cx="5496784" cy="1095346"/>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Be smart about hazardous waste. It can threaten human health and contaminate the air, water, and soil. It is important to dispose of these items properly. Contact management for assistance with disposal of these products. </a:t>
            </a:r>
          </a:p>
          <a:p>
            <a:pPr marL="0" indent="0">
              <a:buNone/>
            </a:pPr>
            <a:endParaRPr lang="en-US" sz="1200" dirty="0">
              <a:solidFill>
                <a:schemeClr val="tx1">
                  <a:lumMod val="65000"/>
                  <a:lumOff val="35000"/>
                </a:schemeClr>
              </a:solidFill>
              <a:latin typeface="+mn-lt"/>
            </a:endParaRPr>
          </a:p>
          <a:p>
            <a:pPr marL="0" indent="0">
              <a:buNone/>
            </a:pPr>
            <a:r>
              <a:rPr lang="en-US" sz="1200" dirty="0">
                <a:solidFill>
                  <a:srgbClr val="FF0000"/>
                </a:solidFill>
                <a:latin typeface="+mn-lt"/>
              </a:rPr>
              <a:t>For collection / drop-off information, please visit…</a:t>
            </a:r>
          </a:p>
        </p:txBody>
      </p:sp>
      <p:sp>
        <p:nvSpPr>
          <p:cNvPr id="38" name="Subtitle 2"/>
          <p:cNvSpPr txBox="1">
            <a:spLocks/>
          </p:cNvSpPr>
          <p:nvPr/>
        </p:nvSpPr>
        <p:spPr>
          <a:xfrm>
            <a:off x="514350" y="3705224"/>
            <a:ext cx="1390650" cy="682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tx1">
                    <a:lumMod val="65000"/>
                    <a:lumOff val="35000"/>
                  </a:schemeClr>
                </a:solidFill>
                <a:latin typeface="+mj-lt"/>
              </a:rPr>
              <a:t>BATTERIES &amp; ANTIFREEZE</a:t>
            </a:r>
            <a:endParaRPr lang="en-US" sz="1200" b="1" dirty="0">
              <a:solidFill>
                <a:srgbClr val="FF0000"/>
              </a:solidFill>
              <a:latin typeface="+mj-lt"/>
            </a:endParaRPr>
          </a:p>
        </p:txBody>
      </p:sp>
      <p:sp>
        <p:nvSpPr>
          <p:cNvPr id="40" name="Subtitle 2"/>
          <p:cNvSpPr txBox="1">
            <a:spLocks/>
          </p:cNvSpPr>
          <p:nvPr/>
        </p:nvSpPr>
        <p:spPr>
          <a:xfrm>
            <a:off x="2639257" y="3709986"/>
            <a:ext cx="1390650" cy="682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tx1">
                    <a:lumMod val="65000"/>
                    <a:lumOff val="35000"/>
                  </a:schemeClr>
                </a:solidFill>
                <a:latin typeface="+mj-lt"/>
              </a:rPr>
              <a:t>TVs, CELL PHONES &amp; ELECTRONICS</a:t>
            </a:r>
            <a:endParaRPr lang="en-US" sz="1200" b="1" dirty="0">
              <a:solidFill>
                <a:srgbClr val="FF0000"/>
              </a:solidFill>
              <a:latin typeface="+mj-lt"/>
            </a:endParaRPr>
          </a:p>
        </p:txBody>
      </p:sp>
      <p:pic>
        <p:nvPicPr>
          <p:cNvPr id="7" name="Picture 6"/>
          <p:cNvPicPr>
            <a:picLocks noChangeAspect="1"/>
          </p:cNvPicPr>
          <p:nvPr/>
        </p:nvPicPr>
        <p:blipFill>
          <a:blip r:embed="rId6"/>
          <a:stretch>
            <a:fillRect/>
          </a:stretch>
        </p:blipFill>
        <p:spPr>
          <a:xfrm>
            <a:off x="4508141" y="2666999"/>
            <a:ext cx="1701800" cy="901700"/>
          </a:xfrm>
          <a:prstGeom prst="rect">
            <a:avLst/>
          </a:prstGeom>
        </p:spPr>
      </p:pic>
      <p:sp>
        <p:nvSpPr>
          <p:cNvPr id="44" name="Subtitle 2"/>
          <p:cNvSpPr txBox="1">
            <a:spLocks/>
          </p:cNvSpPr>
          <p:nvPr/>
        </p:nvSpPr>
        <p:spPr>
          <a:xfrm>
            <a:off x="4663716" y="3690936"/>
            <a:ext cx="1390650" cy="682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tx1">
                    <a:lumMod val="65000"/>
                    <a:lumOff val="35000"/>
                  </a:schemeClr>
                </a:solidFill>
                <a:latin typeface="+mj-lt"/>
              </a:rPr>
              <a:t>FLOURESCENT LAMPS &amp; LIGHT BULBS</a:t>
            </a:r>
            <a:endParaRPr lang="en-US" sz="1200" b="1" dirty="0">
              <a:solidFill>
                <a:srgbClr val="FF0000"/>
              </a:solidFill>
              <a:latin typeface="+mj-lt"/>
            </a:endParaRPr>
          </a:p>
        </p:txBody>
      </p:sp>
      <p:pic>
        <p:nvPicPr>
          <p:cNvPr id="8" name="Picture 7"/>
          <p:cNvPicPr>
            <a:picLocks noChangeAspect="1"/>
          </p:cNvPicPr>
          <p:nvPr/>
        </p:nvPicPr>
        <p:blipFill>
          <a:blip r:embed="rId7"/>
          <a:stretch>
            <a:fillRect/>
          </a:stretch>
        </p:blipFill>
        <p:spPr>
          <a:xfrm>
            <a:off x="2639257" y="2671761"/>
            <a:ext cx="1244600" cy="901700"/>
          </a:xfrm>
          <a:prstGeom prst="rect">
            <a:avLst/>
          </a:prstGeom>
        </p:spPr>
      </p:pic>
      <p:pic>
        <p:nvPicPr>
          <p:cNvPr id="9" name="Picture 8"/>
          <p:cNvPicPr>
            <a:picLocks noChangeAspect="1"/>
          </p:cNvPicPr>
          <p:nvPr/>
        </p:nvPicPr>
        <p:blipFill>
          <a:blip r:embed="rId8"/>
          <a:stretch>
            <a:fillRect/>
          </a:stretch>
        </p:blipFill>
        <p:spPr>
          <a:xfrm>
            <a:off x="514350" y="2697162"/>
            <a:ext cx="1638300" cy="927100"/>
          </a:xfrm>
          <a:prstGeom prst="rect">
            <a:avLst/>
          </a:prstGeom>
        </p:spPr>
      </p:pic>
      <p:sp>
        <p:nvSpPr>
          <p:cNvPr id="47" name="Subtitle 2"/>
          <p:cNvSpPr txBox="1">
            <a:spLocks/>
          </p:cNvSpPr>
          <p:nvPr/>
        </p:nvSpPr>
        <p:spPr>
          <a:xfrm>
            <a:off x="514350" y="5419722"/>
            <a:ext cx="1390650" cy="682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tx1">
                    <a:lumMod val="65000"/>
                    <a:lumOff val="35000"/>
                  </a:schemeClr>
                </a:solidFill>
                <a:latin typeface="+mj-lt"/>
              </a:rPr>
              <a:t>PAINT &amp; PAINT PRODUCTS</a:t>
            </a:r>
            <a:endParaRPr lang="en-US" sz="1200" b="1" dirty="0">
              <a:solidFill>
                <a:srgbClr val="FF0000"/>
              </a:solidFill>
              <a:latin typeface="+mj-lt"/>
            </a:endParaRPr>
          </a:p>
        </p:txBody>
      </p:sp>
      <p:sp>
        <p:nvSpPr>
          <p:cNvPr id="48" name="Subtitle 2"/>
          <p:cNvSpPr txBox="1">
            <a:spLocks/>
          </p:cNvSpPr>
          <p:nvPr/>
        </p:nvSpPr>
        <p:spPr>
          <a:xfrm>
            <a:off x="2639257" y="5424484"/>
            <a:ext cx="1390650" cy="68262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tx1">
                    <a:lumMod val="65000"/>
                    <a:lumOff val="35000"/>
                  </a:schemeClr>
                </a:solidFill>
                <a:latin typeface="+mj-lt"/>
              </a:rPr>
              <a:t>AEROSOL CANS, POOL CHEMICALS &amp; HOUSEHOLD CLEANERS</a:t>
            </a:r>
            <a:endParaRPr lang="en-US" sz="1200" b="1" dirty="0">
              <a:solidFill>
                <a:srgbClr val="FF0000"/>
              </a:solidFill>
              <a:latin typeface="+mj-lt"/>
            </a:endParaRPr>
          </a:p>
        </p:txBody>
      </p:sp>
      <p:sp>
        <p:nvSpPr>
          <p:cNvPr id="50" name="Subtitle 2"/>
          <p:cNvSpPr txBox="1">
            <a:spLocks/>
          </p:cNvSpPr>
          <p:nvPr/>
        </p:nvSpPr>
        <p:spPr>
          <a:xfrm>
            <a:off x="4663716" y="5405434"/>
            <a:ext cx="1390650" cy="68262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tx1">
                    <a:lumMod val="65000"/>
                    <a:lumOff val="35000"/>
                  </a:schemeClr>
                </a:solidFill>
                <a:latin typeface="+mj-lt"/>
              </a:rPr>
              <a:t>MEDICATIONS, MERCURY THERMOMETERS &amp; THERMOSTATS</a:t>
            </a:r>
            <a:endParaRPr lang="en-US" sz="1200" b="1" dirty="0">
              <a:solidFill>
                <a:srgbClr val="FF0000"/>
              </a:solidFill>
              <a:latin typeface="+mj-lt"/>
            </a:endParaRPr>
          </a:p>
        </p:txBody>
      </p:sp>
      <p:sp>
        <p:nvSpPr>
          <p:cNvPr id="53" name="Subtitle 2"/>
          <p:cNvSpPr txBox="1">
            <a:spLocks/>
          </p:cNvSpPr>
          <p:nvPr/>
        </p:nvSpPr>
        <p:spPr>
          <a:xfrm>
            <a:off x="666750" y="7126283"/>
            <a:ext cx="1390650" cy="68262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tx1">
                    <a:lumMod val="65000"/>
                    <a:lumOff val="35000"/>
                  </a:schemeClr>
                </a:solidFill>
                <a:latin typeface="+mj-lt"/>
              </a:rPr>
              <a:t>PESTICIDES, HERBICIDES &amp; CHEMICAL FERTILIZERS</a:t>
            </a:r>
            <a:endParaRPr lang="en-US" sz="1200" b="1" dirty="0">
              <a:solidFill>
                <a:srgbClr val="FF0000"/>
              </a:solidFill>
              <a:latin typeface="+mj-lt"/>
            </a:endParaRPr>
          </a:p>
        </p:txBody>
      </p:sp>
      <p:sp>
        <p:nvSpPr>
          <p:cNvPr id="54" name="Subtitle 2"/>
          <p:cNvSpPr txBox="1">
            <a:spLocks/>
          </p:cNvSpPr>
          <p:nvPr/>
        </p:nvSpPr>
        <p:spPr>
          <a:xfrm>
            <a:off x="2791657" y="7131045"/>
            <a:ext cx="1390650" cy="68262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tx1">
                    <a:lumMod val="65000"/>
                    <a:lumOff val="35000"/>
                  </a:schemeClr>
                </a:solidFill>
                <a:latin typeface="+mj-lt"/>
              </a:rPr>
              <a:t>COMPUTERS, PRINTERS &amp; PRINTER CARTRIDGES</a:t>
            </a:r>
            <a:endParaRPr lang="en-US" sz="1200" b="1" dirty="0">
              <a:solidFill>
                <a:srgbClr val="FF0000"/>
              </a:solidFill>
              <a:latin typeface="+mj-lt"/>
            </a:endParaRPr>
          </a:p>
        </p:txBody>
      </p:sp>
      <p:sp>
        <p:nvSpPr>
          <p:cNvPr id="56" name="Subtitle 2"/>
          <p:cNvSpPr txBox="1">
            <a:spLocks/>
          </p:cNvSpPr>
          <p:nvPr/>
        </p:nvSpPr>
        <p:spPr>
          <a:xfrm>
            <a:off x="4816116" y="7111995"/>
            <a:ext cx="1390650" cy="6826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tx1">
                    <a:lumMod val="65000"/>
                    <a:lumOff val="35000"/>
                  </a:schemeClr>
                </a:solidFill>
                <a:latin typeface="+mj-lt"/>
              </a:rPr>
              <a:t>CAMPING FUEL</a:t>
            </a:r>
            <a:endParaRPr lang="en-US" sz="1200" b="1" dirty="0">
              <a:solidFill>
                <a:srgbClr val="FF0000"/>
              </a:solidFill>
              <a:latin typeface="+mj-lt"/>
            </a:endParaRPr>
          </a:p>
        </p:txBody>
      </p:sp>
      <p:pic>
        <p:nvPicPr>
          <p:cNvPr id="11" name="Picture 10"/>
          <p:cNvPicPr>
            <a:picLocks noChangeAspect="1"/>
          </p:cNvPicPr>
          <p:nvPr/>
        </p:nvPicPr>
        <p:blipFill>
          <a:blip r:embed="rId9"/>
          <a:stretch>
            <a:fillRect/>
          </a:stretch>
        </p:blipFill>
        <p:spPr>
          <a:xfrm>
            <a:off x="2753557" y="4348159"/>
            <a:ext cx="1130300" cy="939800"/>
          </a:xfrm>
          <a:prstGeom prst="rect">
            <a:avLst/>
          </a:prstGeom>
        </p:spPr>
      </p:pic>
      <p:pic>
        <p:nvPicPr>
          <p:cNvPr id="15" name="Picture 14"/>
          <p:cNvPicPr>
            <a:picLocks noChangeAspect="1"/>
          </p:cNvPicPr>
          <p:nvPr/>
        </p:nvPicPr>
        <p:blipFill>
          <a:blip r:embed="rId10"/>
          <a:stretch>
            <a:fillRect/>
          </a:stretch>
        </p:blipFill>
        <p:spPr>
          <a:xfrm>
            <a:off x="4712824" y="4373561"/>
            <a:ext cx="1409700" cy="939800"/>
          </a:xfrm>
          <a:prstGeom prst="rect">
            <a:avLst/>
          </a:prstGeom>
        </p:spPr>
      </p:pic>
      <p:pic>
        <p:nvPicPr>
          <p:cNvPr id="16" name="Picture 15"/>
          <p:cNvPicPr>
            <a:picLocks noChangeAspect="1"/>
          </p:cNvPicPr>
          <p:nvPr/>
        </p:nvPicPr>
        <p:blipFill>
          <a:blip r:embed="rId11"/>
          <a:stretch>
            <a:fillRect/>
          </a:stretch>
        </p:blipFill>
        <p:spPr>
          <a:xfrm>
            <a:off x="990600" y="5915020"/>
            <a:ext cx="812800" cy="1244600"/>
          </a:xfrm>
          <a:prstGeom prst="rect">
            <a:avLst/>
          </a:prstGeom>
        </p:spPr>
      </p:pic>
      <p:pic>
        <p:nvPicPr>
          <p:cNvPr id="19" name="Picture 18"/>
          <p:cNvPicPr>
            <a:picLocks noChangeAspect="1"/>
          </p:cNvPicPr>
          <p:nvPr/>
        </p:nvPicPr>
        <p:blipFill>
          <a:blip r:embed="rId12"/>
          <a:stretch>
            <a:fillRect/>
          </a:stretch>
        </p:blipFill>
        <p:spPr>
          <a:xfrm>
            <a:off x="4990373" y="6032497"/>
            <a:ext cx="1020761" cy="1020761"/>
          </a:xfrm>
          <a:prstGeom prst="rect">
            <a:avLst/>
          </a:prstGeom>
        </p:spPr>
      </p:pic>
      <p:pic>
        <p:nvPicPr>
          <p:cNvPr id="29" name="Picture 28"/>
          <p:cNvPicPr>
            <a:picLocks noChangeAspect="1"/>
          </p:cNvPicPr>
          <p:nvPr/>
        </p:nvPicPr>
        <p:blipFill rotWithShape="1">
          <a:blip r:embed="rId13"/>
          <a:srcRect l="-21026" t="-13168" r="-18172" b="-7832"/>
          <a:stretch/>
        </p:blipFill>
        <p:spPr>
          <a:xfrm>
            <a:off x="5318568" y="8068129"/>
            <a:ext cx="734470" cy="638461"/>
          </a:xfrm>
          <a:prstGeom prst="rect">
            <a:avLst/>
          </a:prstGeom>
        </p:spPr>
      </p:pic>
      <p:pic>
        <p:nvPicPr>
          <p:cNvPr id="30" name="Picture 29"/>
          <p:cNvPicPr>
            <a:picLocks noChangeAspect="1"/>
          </p:cNvPicPr>
          <p:nvPr/>
        </p:nvPicPr>
        <p:blipFill rotWithShape="1">
          <a:blip r:embed="rId14">
            <a:lum bright="70000" contrast="-70000"/>
          </a:blip>
          <a:srcRect l="-15248" t="-13168" r="-14156" b="-7832"/>
          <a:stretch/>
        </p:blipFill>
        <p:spPr>
          <a:xfrm>
            <a:off x="4145643" y="8068129"/>
            <a:ext cx="682795" cy="638461"/>
          </a:xfrm>
          <a:prstGeom prst="rect">
            <a:avLst/>
          </a:prstGeom>
        </p:spPr>
      </p:pic>
      <p:pic>
        <p:nvPicPr>
          <p:cNvPr id="31" name="Picture 30"/>
          <p:cNvPicPr>
            <a:picLocks noChangeAspect="1"/>
          </p:cNvPicPr>
          <p:nvPr/>
        </p:nvPicPr>
        <p:blipFill rotWithShape="1">
          <a:blip r:embed="rId15">
            <a:lum bright="70000" contrast="-70000"/>
          </a:blip>
          <a:srcRect l="-12497" t="-13168" r="-11062" b="-7832"/>
          <a:stretch/>
        </p:blipFill>
        <p:spPr>
          <a:xfrm>
            <a:off x="4762500" y="8068129"/>
            <a:ext cx="651949" cy="638461"/>
          </a:xfrm>
          <a:prstGeom prst="rect">
            <a:avLst/>
          </a:prstGeom>
        </p:spPr>
      </p:pic>
      <p:pic>
        <p:nvPicPr>
          <p:cNvPr id="32" name="Picture 31"/>
          <p:cNvPicPr>
            <a:picLocks noChangeAspect="1"/>
          </p:cNvPicPr>
          <p:nvPr/>
        </p:nvPicPr>
        <p:blipFill rotWithShape="1">
          <a:blip r:embed="rId16">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593921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t="31521" b="-1"/>
          <a:stretch/>
        </p:blipFill>
        <p:spPr>
          <a:xfrm>
            <a:off x="0" y="6143624"/>
            <a:ext cx="3968750" cy="3000373"/>
          </a:xfrm>
          <a:prstGeom prst="rect">
            <a:avLst/>
          </a:prstGeom>
        </p:spPr>
      </p:pic>
      <p:pic>
        <p:nvPicPr>
          <p:cNvPr id="25" name="Picture 24"/>
          <p:cNvPicPr>
            <a:picLocks noChangeAspect="1"/>
          </p:cNvPicPr>
          <p:nvPr/>
        </p:nvPicPr>
        <p:blipFill>
          <a:blip r:embed="rId4"/>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37</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latin typeface="+mj-lt"/>
              </a:rPr>
              <a:t>GREEN SPACE</a:t>
            </a:r>
          </a:p>
          <a:p>
            <a:pPr algn="l"/>
            <a:r>
              <a:rPr lang="en-US" sz="1800" dirty="0">
                <a:solidFill>
                  <a:srgbClr val="6A963B"/>
                </a:solidFill>
                <a:latin typeface="+mj-lt"/>
              </a:rPr>
              <a:t>CONTRIBTUE TO GREEN SPACE</a:t>
            </a:r>
          </a:p>
        </p:txBody>
      </p:sp>
      <p:sp>
        <p:nvSpPr>
          <p:cNvPr id="13" name="Subtitle 2"/>
          <p:cNvSpPr txBox="1">
            <a:spLocks/>
          </p:cNvSpPr>
          <p:nvPr/>
        </p:nvSpPr>
        <p:spPr>
          <a:xfrm>
            <a:off x="514349" y="1354667"/>
            <a:ext cx="6066339" cy="503766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Green space is essential to the health of our planet. Plants help clean the air we breathe, absorb greenhouse gases, provide habitat for wildlife, maintain diversity, and reduce the hot temperatures in the summer. </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You can help maintain our community’s green space by adhering to the following guidelines:</a:t>
            </a:r>
          </a:p>
          <a:p>
            <a:pPr marL="0" indent="0">
              <a:buNone/>
            </a:pPr>
            <a:r>
              <a:rPr lang="en-US" sz="1200" dirty="0">
                <a:solidFill>
                  <a:schemeClr val="tx1">
                    <a:lumMod val="65000"/>
                    <a:lumOff val="35000"/>
                  </a:schemeClr>
                </a:solidFill>
                <a:latin typeface="+mn-lt"/>
              </a:rPr>
              <a:t> </a:t>
            </a:r>
          </a:p>
          <a:p>
            <a:pPr marL="0" indent="0">
              <a:lnSpc>
                <a:spcPct val="110000"/>
              </a:lnSpc>
              <a:spcBef>
                <a:spcPts val="0"/>
              </a:spcBef>
              <a:buNone/>
            </a:pPr>
            <a:r>
              <a:rPr lang="en-US" sz="1200" b="1" dirty="0">
                <a:solidFill>
                  <a:schemeClr val="tx1">
                    <a:lumMod val="65000"/>
                    <a:lumOff val="35000"/>
                  </a:schemeClr>
                </a:solidFill>
                <a:latin typeface="+mn-lt"/>
              </a:rPr>
              <a:t>1. PICK UP LITTER</a:t>
            </a:r>
            <a:r>
              <a:rPr lang="en-US" sz="1200" dirty="0">
                <a:solidFill>
                  <a:schemeClr val="tx1">
                    <a:lumMod val="65000"/>
                    <a:lumOff val="35000"/>
                  </a:schemeClr>
                </a:solidFill>
                <a:latin typeface="+mn-lt"/>
              </a:rPr>
              <a:t> Litter attracts pests, is harmful to wildlife, and leads to more crime. Help keep our community space beautiful and clean.</a:t>
            </a:r>
          </a:p>
          <a:p>
            <a:pPr marL="0" indent="0">
              <a:lnSpc>
                <a:spcPct val="110000"/>
              </a:lnSpc>
              <a:spcBef>
                <a:spcPts val="0"/>
              </a:spcBef>
              <a:buNone/>
            </a:pPr>
            <a:endParaRPr lang="en-US" sz="1200" b="1" dirty="0">
              <a:solidFill>
                <a:schemeClr val="tx1">
                  <a:lumMod val="65000"/>
                  <a:lumOff val="35000"/>
                </a:schemeClr>
              </a:solidFill>
              <a:latin typeface="+mn-lt"/>
            </a:endParaRPr>
          </a:p>
          <a:p>
            <a:pPr marL="0" indent="0">
              <a:lnSpc>
                <a:spcPct val="110000"/>
              </a:lnSpc>
              <a:spcBef>
                <a:spcPts val="0"/>
              </a:spcBef>
              <a:buNone/>
            </a:pPr>
            <a:r>
              <a:rPr lang="en-US" sz="1200" b="1" dirty="0">
                <a:solidFill>
                  <a:schemeClr val="tx1">
                    <a:lumMod val="65000"/>
                    <a:lumOff val="35000"/>
                  </a:schemeClr>
                </a:solidFill>
                <a:latin typeface="+mn-lt"/>
              </a:rPr>
              <a:t>2. LEAVE THE PLANTS IN PLACE </a:t>
            </a:r>
            <a:r>
              <a:rPr lang="en-US" sz="1200" dirty="0">
                <a:solidFill>
                  <a:schemeClr val="tx1">
                    <a:lumMod val="65000"/>
                    <a:lumOff val="35000"/>
                  </a:schemeClr>
                </a:solidFill>
                <a:latin typeface="+mn-lt"/>
              </a:rPr>
              <a:t>Do not pick or trample plants and flowers. The landscaping is intended for all to enjoy and leaving them alone keeps them healthy and thriving. Also, the more plants and vegetation we have, the safer the neighborhood is.</a:t>
            </a:r>
          </a:p>
          <a:p>
            <a:pPr marL="0" indent="0">
              <a:lnSpc>
                <a:spcPct val="110000"/>
              </a:lnSpc>
              <a:spcBef>
                <a:spcPts val="0"/>
              </a:spcBef>
              <a:buNone/>
            </a:pPr>
            <a:endParaRPr lang="en-US" sz="1200" b="1" dirty="0">
              <a:solidFill>
                <a:schemeClr val="tx1">
                  <a:lumMod val="65000"/>
                  <a:lumOff val="35000"/>
                </a:schemeClr>
              </a:solidFill>
              <a:latin typeface="+mn-lt"/>
            </a:endParaRPr>
          </a:p>
          <a:p>
            <a:pPr marL="0" indent="0">
              <a:lnSpc>
                <a:spcPct val="110000"/>
              </a:lnSpc>
              <a:spcBef>
                <a:spcPts val="0"/>
              </a:spcBef>
              <a:buNone/>
            </a:pPr>
            <a:r>
              <a:rPr lang="en-US" sz="1200" b="1" dirty="0">
                <a:solidFill>
                  <a:schemeClr val="tx1">
                    <a:lumMod val="65000"/>
                    <a:lumOff val="35000"/>
                  </a:schemeClr>
                </a:solidFill>
                <a:latin typeface="+mn-lt"/>
              </a:rPr>
              <a:t>3. PICK UP DOG WASTE </a:t>
            </a:r>
            <a:r>
              <a:rPr lang="en-US" sz="1200" dirty="0">
                <a:solidFill>
                  <a:schemeClr val="tx1">
                    <a:lumMod val="65000"/>
                    <a:lumOff val="35000"/>
                  </a:schemeClr>
                </a:solidFill>
                <a:latin typeface="+mn-lt"/>
              </a:rPr>
              <a:t>Keep green space enjoyable for everyone and dispose of pet waste properly.</a:t>
            </a:r>
          </a:p>
          <a:p>
            <a:pPr marL="0" indent="0">
              <a:lnSpc>
                <a:spcPct val="110000"/>
              </a:lnSpc>
              <a:spcBef>
                <a:spcPts val="0"/>
              </a:spcBef>
              <a:buNone/>
            </a:pPr>
            <a:endParaRPr lang="en-US" sz="1200" b="1" dirty="0">
              <a:solidFill>
                <a:schemeClr val="tx1">
                  <a:lumMod val="65000"/>
                  <a:lumOff val="35000"/>
                </a:schemeClr>
              </a:solidFill>
              <a:latin typeface="+mn-lt"/>
            </a:endParaRPr>
          </a:p>
          <a:p>
            <a:pPr marL="0" indent="0">
              <a:lnSpc>
                <a:spcPct val="110000"/>
              </a:lnSpc>
              <a:spcBef>
                <a:spcPts val="0"/>
              </a:spcBef>
              <a:buNone/>
            </a:pPr>
            <a:r>
              <a:rPr lang="en-US" sz="1200" b="1" dirty="0">
                <a:solidFill>
                  <a:schemeClr val="tx1">
                    <a:lumMod val="65000"/>
                    <a:lumOff val="35000"/>
                  </a:schemeClr>
                </a:solidFill>
                <a:latin typeface="+mn-lt"/>
              </a:rPr>
              <a:t>4. KEEP THE COMMUNITY SPACES FREE OF PERSONAL ITEMS</a:t>
            </a:r>
            <a:r>
              <a:rPr lang="en-US" sz="1200" dirty="0">
                <a:solidFill>
                  <a:schemeClr val="tx1">
                    <a:lumMod val="65000"/>
                    <a:lumOff val="35000"/>
                  </a:schemeClr>
                </a:solidFill>
                <a:latin typeface="+mn-lt"/>
              </a:rPr>
              <a:t> The non-personal community spaces both inside and outside are for use by all residents. Contribute to their maintenance and upkeep by keeping personal items in your own homes.</a:t>
            </a:r>
          </a:p>
          <a:p>
            <a:pPr marL="0" indent="0">
              <a:lnSpc>
                <a:spcPct val="110000"/>
              </a:lnSpc>
              <a:spcBef>
                <a:spcPts val="0"/>
              </a:spcBef>
              <a:buNone/>
            </a:pPr>
            <a:endParaRPr lang="en-US" sz="1200" b="1" dirty="0">
              <a:solidFill>
                <a:schemeClr val="tx1">
                  <a:lumMod val="65000"/>
                  <a:lumOff val="35000"/>
                </a:schemeClr>
              </a:solidFill>
              <a:latin typeface="+mn-lt"/>
            </a:endParaRPr>
          </a:p>
          <a:p>
            <a:pPr marL="0" indent="0">
              <a:lnSpc>
                <a:spcPct val="110000"/>
              </a:lnSpc>
              <a:spcBef>
                <a:spcPts val="0"/>
              </a:spcBef>
              <a:buNone/>
            </a:pPr>
            <a:r>
              <a:rPr lang="en-US" sz="1200" b="1" dirty="0">
                <a:solidFill>
                  <a:schemeClr val="tx1">
                    <a:lumMod val="65000"/>
                    <a:lumOff val="35000"/>
                  </a:schemeClr>
                </a:solidFill>
                <a:latin typeface="+mn-lt"/>
              </a:rPr>
              <a:t>5. GET INVOLVED </a:t>
            </a:r>
            <a:r>
              <a:rPr lang="en-US" sz="1200" dirty="0">
                <a:solidFill>
                  <a:schemeClr val="tx1">
                    <a:lumMod val="65000"/>
                    <a:lumOff val="35000"/>
                  </a:schemeClr>
                </a:solidFill>
                <a:latin typeface="+mn-lt"/>
              </a:rPr>
              <a:t>Help with local cleanup projects, urban gardening, spreading the word, and simply spending time outside.</a:t>
            </a:r>
            <a:endParaRPr lang="en-US" sz="1200" b="1" dirty="0">
              <a:solidFill>
                <a:schemeClr val="tx1">
                  <a:lumMod val="65000"/>
                  <a:lumOff val="35000"/>
                </a:schemeClr>
              </a:solidFill>
              <a:latin typeface="+mn-lt"/>
            </a:endParaRPr>
          </a:p>
          <a:p>
            <a:pPr marL="0" indent="0">
              <a:buNone/>
            </a:pPr>
            <a:endParaRPr lang="en-US" sz="1200" dirty="0">
              <a:solidFill>
                <a:srgbClr val="FF0000"/>
              </a:solidFill>
              <a:latin typeface="+mn-lt"/>
            </a:endParaRPr>
          </a:p>
        </p:txBody>
      </p:sp>
      <p:sp>
        <p:nvSpPr>
          <p:cNvPr id="24" name="Rectangle 23"/>
          <p:cNvSpPr/>
          <p:nvPr/>
        </p:nvSpPr>
        <p:spPr>
          <a:xfrm>
            <a:off x="225543" y="7106952"/>
            <a:ext cx="3457457" cy="1938992"/>
          </a:xfrm>
          <a:prstGeom prst="rect">
            <a:avLst/>
          </a:prstGeom>
        </p:spPr>
        <p:txBody>
          <a:bodyPr wrap="square" anchor="t">
            <a:spAutoFit/>
          </a:bodyPr>
          <a:lstStyle/>
          <a:p>
            <a:r>
              <a:rPr lang="en-US" sz="1200" dirty="0">
                <a:solidFill>
                  <a:schemeClr val="bg1"/>
                </a:solidFill>
              </a:rPr>
              <a:t>Researchers found that residents whose apartments were exposed to green spaces </a:t>
            </a:r>
            <a:r>
              <a:rPr lang="en-US" sz="1200" b="1" dirty="0">
                <a:solidFill>
                  <a:schemeClr val="bg1"/>
                </a:solidFill>
              </a:rPr>
              <a:t>reported fewer aggressive conflicts</a:t>
            </a:r>
            <a:r>
              <a:rPr lang="en-US" sz="1200" dirty="0">
                <a:solidFill>
                  <a:schemeClr val="bg1"/>
                </a:solidFill>
              </a:rPr>
              <a:t>, including domestic violence, than those who had no views of green space. They also </a:t>
            </a:r>
            <a:r>
              <a:rPr lang="en-US" sz="1200" b="1" dirty="0">
                <a:solidFill>
                  <a:schemeClr val="bg1"/>
                </a:solidFill>
              </a:rPr>
              <a:t>procrastinated less </a:t>
            </a:r>
            <a:r>
              <a:rPr lang="en-US" sz="1200" dirty="0">
                <a:solidFill>
                  <a:schemeClr val="bg1"/>
                </a:solidFill>
              </a:rPr>
              <a:t>on major goals, like finding a job or new home and were less likely to think their problems were unsolvable. – </a:t>
            </a:r>
            <a:r>
              <a:rPr lang="en-US" sz="900" dirty="0" err="1">
                <a:solidFill>
                  <a:schemeClr val="bg1"/>
                </a:solidFill>
              </a:rPr>
              <a:t>Kuo</a:t>
            </a:r>
            <a:r>
              <a:rPr lang="en-US" sz="900" dirty="0">
                <a:solidFill>
                  <a:schemeClr val="bg1"/>
                </a:solidFill>
              </a:rPr>
              <a:t>, Journal of Environment and Behavior 2011</a:t>
            </a:r>
          </a:p>
        </p:txBody>
      </p:sp>
      <p:pic>
        <p:nvPicPr>
          <p:cNvPr id="26" name="Picture 25"/>
          <p:cNvPicPr>
            <a:picLocks noChangeAspect="1"/>
          </p:cNvPicPr>
          <p:nvPr/>
        </p:nvPicPr>
        <p:blipFill rotWithShape="1">
          <a:blip r:embed="rId5"/>
          <a:srcRect l="-10127" t="-27262" r="-8934" b="-22994"/>
          <a:stretch/>
        </p:blipFill>
        <p:spPr>
          <a:xfrm>
            <a:off x="225543" y="6143625"/>
            <a:ext cx="1679457" cy="1020478"/>
          </a:xfrm>
          <a:prstGeom prst="rect">
            <a:avLst/>
          </a:prstGeom>
        </p:spPr>
      </p:pic>
      <p:pic>
        <p:nvPicPr>
          <p:cNvPr id="16" name="Picture 15"/>
          <p:cNvPicPr>
            <a:picLocks noChangeAspect="1"/>
          </p:cNvPicPr>
          <p:nvPr/>
        </p:nvPicPr>
        <p:blipFill rotWithShape="1">
          <a:blip r:embed="rId6"/>
          <a:srcRect l="-21026" t="-13168" r="-18172" b="-7832"/>
          <a:stretch/>
        </p:blipFill>
        <p:spPr>
          <a:xfrm>
            <a:off x="5318568" y="8068129"/>
            <a:ext cx="734470" cy="638461"/>
          </a:xfrm>
          <a:prstGeom prst="rect">
            <a:avLst/>
          </a:prstGeom>
        </p:spPr>
      </p:pic>
      <p:pic>
        <p:nvPicPr>
          <p:cNvPr id="18" name="Picture 17"/>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19" name="Picture 18"/>
          <p:cNvPicPr>
            <a:picLocks noChangeAspect="1"/>
          </p:cNvPicPr>
          <p:nvPr/>
        </p:nvPicPr>
        <p:blipFill rotWithShape="1">
          <a:blip r:embed="rId8">
            <a:lum bright="70000" contrast="-70000"/>
          </a:blip>
          <a:srcRect l="-12497" t="-13168" r="-11062" b="-7832"/>
          <a:stretch/>
        </p:blipFill>
        <p:spPr>
          <a:xfrm>
            <a:off x="4762500" y="8068129"/>
            <a:ext cx="651949" cy="638461"/>
          </a:xfrm>
          <a:prstGeom prst="rect">
            <a:avLst/>
          </a:prstGeom>
        </p:spPr>
      </p:pic>
      <p:pic>
        <p:nvPicPr>
          <p:cNvPr id="22" name="Picture 21"/>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866366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38</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latin typeface="+mj-lt"/>
              </a:rPr>
              <a:t>GREEN CLEANING</a:t>
            </a:r>
          </a:p>
          <a:p>
            <a:pPr algn="l"/>
            <a:r>
              <a:rPr lang="en-US" sz="1800" dirty="0">
                <a:solidFill>
                  <a:srgbClr val="6A963B"/>
                </a:solidFill>
                <a:latin typeface="+mj-lt"/>
              </a:rPr>
              <a:t>THE RIGHT PRODUCTS FOR YOU</a:t>
            </a:r>
          </a:p>
        </p:txBody>
      </p:sp>
      <p:sp>
        <p:nvSpPr>
          <p:cNvPr id="13" name="Subtitle 2"/>
          <p:cNvSpPr txBox="1">
            <a:spLocks/>
          </p:cNvSpPr>
          <p:nvPr/>
        </p:nvSpPr>
        <p:spPr>
          <a:xfrm>
            <a:off x="514350" y="1354668"/>
            <a:ext cx="5314950" cy="12012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n-lt"/>
              </a:rPr>
              <a:t>How can you tell if a product is sustainable and healthy? </a:t>
            </a:r>
          </a:p>
          <a:p>
            <a:pPr marL="0" indent="0">
              <a:buNone/>
            </a:pPr>
            <a:endParaRPr lang="en-US" sz="1200" b="1"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“Green” cleaning products have specific ingredients that help to create a healthier indoor environment and reduce outdoor smog by avoiding volatile organic compounds (VOCs).</a:t>
            </a:r>
            <a:endParaRPr lang="en-US" sz="1200" dirty="0">
              <a:solidFill>
                <a:srgbClr val="FF0000"/>
              </a:solidFill>
              <a:latin typeface="+mn-lt"/>
            </a:endParaRPr>
          </a:p>
        </p:txBody>
      </p:sp>
      <p:pic>
        <p:nvPicPr>
          <p:cNvPr id="14" name="Picture 13"/>
          <p:cNvPicPr>
            <a:picLocks noChangeAspect="1"/>
          </p:cNvPicPr>
          <p:nvPr/>
        </p:nvPicPr>
        <p:blipFill>
          <a:blip r:embed="rId4"/>
          <a:stretch>
            <a:fillRect/>
          </a:stretch>
        </p:blipFill>
        <p:spPr>
          <a:xfrm>
            <a:off x="0" y="2315466"/>
            <a:ext cx="6845300" cy="3023528"/>
          </a:xfrm>
          <a:prstGeom prst="rect">
            <a:avLst/>
          </a:prstGeom>
        </p:spPr>
      </p:pic>
      <p:sp>
        <p:nvSpPr>
          <p:cNvPr id="3" name="Rectangle 2"/>
          <p:cNvSpPr/>
          <p:nvPr/>
        </p:nvSpPr>
        <p:spPr>
          <a:xfrm>
            <a:off x="500843" y="2838876"/>
            <a:ext cx="2753532" cy="276999"/>
          </a:xfrm>
          <a:prstGeom prst="rect">
            <a:avLst/>
          </a:prstGeom>
        </p:spPr>
        <p:txBody>
          <a:bodyPr wrap="square">
            <a:spAutoFit/>
          </a:bodyPr>
          <a:lstStyle/>
          <a:p>
            <a:r>
              <a:rPr lang="en-US" sz="1200" b="1" dirty="0">
                <a:solidFill>
                  <a:schemeClr val="bg1"/>
                </a:solidFill>
              </a:rPr>
              <a:t>SELECT PRODUCTS LABELED</a:t>
            </a:r>
          </a:p>
        </p:txBody>
      </p:sp>
      <p:sp>
        <p:nvSpPr>
          <p:cNvPr id="7" name="Rectangle 6"/>
          <p:cNvSpPr/>
          <p:nvPr/>
        </p:nvSpPr>
        <p:spPr>
          <a:xfrm>
            <a:off x="530225" y="3162042"/>
            <a:ext cx="2946399" cy="1569660"/>
          </a:xfrm>
          <a:prstGeom prst="rect">
            <a:avLst/>
          </a:prstGeom>
        </p:spPr>
        <p:txBody>
          <a:bodyPr wrap="square">
            <a:spAutoFit/>
          </a:bodyPr>
          <a:lstStyle/>
          <a:p>
            <a:pPr marL="171450" indent="-171450">
              <a:buFont typeface="Arial"/>
              <a:buChar char="•"/>
            </a:pPr>
            <a:r>
              <a:rPr lang="en-US" sz="1200" dirty="0">
                <a:solidFill>
                  <a:schemeClr val="bg1"/>
                </a:solidFill>
              </a:rPr>
              <a:t>Unscented</a:t>
            </a:r>
          </a:p>
          <a:p>
            <a:pPr marL="171450" indent="-171450">
              <a:buFont typeface="Arial"/>
              <a:buChar char="•"/>
            </a:pPr>
            <a:r>
              <a:rPr lang="en-US" sz="1200" dirty="0">
                <a:solidFill>
                  <a:schemeClr val="bg1"/>
                </a:solidFill>
              </a:rPr>
              <a:t>Concentrated</a:t>
            </a:r>
          </a:p>
          <a:p>
            <a:pPr marL="171450" indent="-171450">
              <a:buFont typeface="Arial"/>
              <a:buChar char="•"/>
            </a:pPr>
            <a:r>
              <a:rPr lang="en-US" sz="1200" dirty="0">
                <a:solidFill>
                  <a:schemeClr val="bg1"/>
                </a:solidFill>
              </a:rPr>
              <a:t>Biodegradable</a:t>
            </a:r>
          </a:p>
          <a:p>
            <a:pPr marL="171450" indent="-171450">
              <a:buFont typeface="Arial"/>
              <a:buChar char="•"/>
            </a:pPr>
            <a:r>
              <a:rPr lang="en-US" sz="1200" dirty="0">
                <a:solidFill>
                  <a:schemeClr val="bg1"/>
                </a:solidFill>
              </a:rPr>
              <a:t>Non-toxic</a:t>
            </a:r>
          </a:p>
          <a:p>
            <a:pPr marL="171450" indent="-171450">
              <a:buFont typeface="Arial"/>
              <a:buChar char="•"/>
            </a:pPr>
            <a:r>
              <a:rPr lang="en-US" sz="1200" dirty="0">
                <a:solidFill>
                  <a:schemeClr val="bg1"/>
                </a:solidFill>
              </a:rPr>
              <a:t>Low or no-VOC</a:t>
            </a:r>
          </a:p>
          <a:p>
            <a:pPr marL="171450" indent="-171450">
              <a:buFont typeface="Arial"/>
              <a:buChar char="•"/>
            </a:pPr>
            <a:r>
              <a:rPr lang="en-US" sz="1200" dirty="0">
                <a:solidFill>
                  <a:schemeClr val="bg1"/>
                </a:solidFill>
              </a:rPr>
              <a:t>Phosphate Free</a:t>
            </a:r>
          </a:p>
          <a:p>
            <a:pPr marL="171450" indent="-171450">
              <a:buFont typeface="Arial"/>
              <a:buChar char="•"/>
            </a:pPr>
            <a:r>
              <a:rPr lang="en-US" sz="1200" dirty="0">
                <a:solidFill>
                  <a:schemeClr val="bg1"/>
                </a:solidFill>
              </a:rPr>
              <a:t>GreenSeal Certified</a:t>
            </a:r>
          </a:p>
          <a:p>
            <a:pPr marL="171450" indent="-171450">
              <a:buFont typeface="Arial"/>
              <a:buChar char="•"/>
            </a:pPr>
            <a:r>
              <a:rPr lang="en-US" sz="1200" dirty="0">
                <a:solidFill>
                  <a:schemeClr val="bg1"/>
                </a:solidFill>
              </a:rPr>
              <a:t>Design for the Environment</a:t>
            </a:r>
          </a:p>
        </p:txBody>
      </p:sp>
      <p:sp>
        <p:nvSpPr>
          <p:cNvPr id="22" name="Rectangle 21"/>
          <p:cNvSpPr/>
          <p:nvPr/>
        </p:nvSpPr>
        <p:spPr>
          <a:xfrm>
            <a:off x="3469751" y="2838876"/>
            <a:ext cx="2470673" cy="276999"/>
          </a:xfrm>
          <a:prstGeom prst="rect">
            <a:avLst/>
          </a:prstGeom>
        </p:spPr>
        <p:txBody>
          <a:bodyPr wrap="square">
            <a:spAutoFit/>
          </a:bodyPr>
          <a:lstStyle/>
          <a:p>
            <a:r>
              <a:rPr lang="en-US" sz="1200" b="1" dirty="0">
                <a:solidFill>
                  <a:schemeClr val="bg1"/>
                </a:solidFill>
              </a:rPr>
              <a:t>AVOID PRODUCTS LABELED</a:t>
            </a:r>
          </a:p>
        </p:txBody>
      </p:sp>
      <p:sp>
        <p:nvSpPr>
          <p:cNvPr id="24" name="Rectangle 23"/>
          <p:cNvSpPr/>
          <p:nvPr/>
        </p:nvSpPr>
        <p:spPr>
          <a:xfrm>
            <a:off x="3499134" y="3162042"/>
            <a:ext cx="4225490" cy="1569660"/>
          </a:xfrm>
          <a:prstGeom prst="rect">
            <a:avLst/>
          </a:prstGeom>
        </p:spPr>
        <p:txBody>
          <a:bodyPr wrap="square">
            <a:spAutoFit/>
          </a:bodyPr>
          <a:lstStyle/>
          <a:p>
            <a:pPr marL="171450" indent="-171450">
              <a:buFont typeface="Arial"/>
              <a:buChar char="•"/>
            </a:pPr>
            <a:r>
              <a:rPr lang="en-US" sz="1200" dirty="0">
                <a:solidFill>
                  <a:schemeClr val="bg1"/>
                </a:solidFill>
              </a:rPr>
              <a:t>Anti-bacterial</a:t>
            </a:r>
          </a:p>
          <a:p>
            <a:pPr marL="171450" indent="-171450">
              <a:buFont typeface="Arial"/>
              <a:buChar char="•"/>
            </a:pPr>
            <a:r>
              <a:rPr lang="en-US" sz="1200" dirty="0">
                <a:solidFill>
                  <a:schemeClr val="bg1"/>
                </a:solidFill>
              </a:rPr>
              <a:t>Anti-microbial</a:t>
            </a:r>
          </a:p>
          <a:p>
            <a:pPr marL="171450" indent="-171450">
              <a:buFont typeface="Arial"/>
              <a:buChar char="•"/>
            </a:pPr>
            <a:r>
              <a:rPr lang="en-US" sz="1200" dirty="0">
                <a:solidFill>
                  <a:schemeClr val="bg1"/>
                </a:solidFill>
              </a:rPr>
              <a:t>Highly flammable or combustible</a:t>
            </a:r>
          </a:p>
          <a:p>
            <a:pPr marL="171450" indent="-171450">
              <a:buFont typeface="Arial"/>
              <a:buChar char="•"/>
            </a:pPr>
            <a:r>
              <a:rPr lang="en-US" sz="1200" dirty="0">
                <a:solidFill>
                  <a:schemeClr val="bg1"/>
                </a:solidFill>
              </a:rPr>
              <a:t>Danger</a:t>
            </a:r>
          </a:p>
          <a:p>
            <a:pPr marL="171450" indent="-171450">
              <a:buFont typeface="Arial"/>
              <a:buChar char="•"/>
            </a:pPr>
            <a:r>
              <a:rPr lang="en-US" sz="1200" dirty="0">
                <a:solidFill>
                  <a:schemeClr val="bg1"/>
                </a:solidFill>
              </a:rPr>
              <a:t>Poison</a:t>
            </a:r>
          </a:p>
          <a:p>
            <a:pPr marL="171450" indent="-171450">
              <a:buFont typeface="Arial"/>
              <a:buChar char="•"/>
            </a:pPr>
            <a:r>
              <a:rPr lang="en-US" sz="1200" dirty="0">
                <a:solidFill>
                  <a:schemeClr val="bg1"/>
                </a:solidFill>
              </a:rPr>
              <a:t>Corrosive</a:t>
            </a:r>
          </a:p>
          <a:p>
            <a:pPr marL="171450" indent="-171450">
              <a:buFont typeface="Arial"/>
              <a:buChar char="•"/>
            </a:pPr>
            <a:r>
              <a:rPr lang="en-US" sz="1200" dirty="0">
                <a:solidFill>
                  <a:schemeClr val="bg1"/>
                </a:solidFill>
              </a:rPr>
              <a:t>Caution</a:t>
            </a:r>
          </a:p>
          <a:p>
            <a:pPr marL="171450" indent="-171450">
              <a:buFont typeface="Arial"/>
              <a:buChar char="•"/>
            </a:pPr>
            <a:r>
              <a:rPr lang="en-US" sz="1200" dirty="0">
                <a:solidFill>
                  <a:schemeClr val="bg1"/>
                </a:solidFill>
              </a:rPr>
              <a:t>Never use chlorine bleach or ammonia</a:t>
            </a:r>
          </a:p>
        </p:txBody>
      </p:sp>
      <p:sp>
        <p:nvSpPr>
          <p:cNvPr id="27" name="Subtitle 2"/>
          <p:cNvSpPr txBox="1">
            <a:spLocks/>
          </p:cNvSpPr>
          <p:nvPr/>
        </p:nvSpPr>
        <p:spPr>
          <a:xfrm>
            <a:off x="500842" y="5270499"/>
            <a:ext cx="5511975" cy="31058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n-lt"/>
              </a:rPr>
              <a:t>The way you clean also matters. </a:t>
            </a:r>
            <a:r>
              <a:rPr lang="en-US" sz="1200" dirty="0">
                <a:solidFill>
                  <a:schemeClr val="tx1">
                    <a:lumMod val="65000"/>
                    <a:lumOff val="35000"/>
                  </a:schemeClr>
                </a:solidFill>
                <a:latin typeface="+mn-lt"/>
              </a:rPr>
              <a:t>Follow these best practices: </a:t>
            </a:r>
          </a:p>
          <a:p>
            <a:r>
              <a:rPr lang="en-US" sz="1200" dirty="0">
                <a:solidFill>
                  <a:schemeClr val="tx1">
                    <a:lumMod val="65000"/>
                    <a:lumOff val="35000"/>
                  </a:schemeClr>
                </a:solidFill>
                <a:latin typeface="+mn-lt"/>
              </a:rPr>
              <a:t>Sweep and mop the floors of your apartment at least 1x/week</a:t>
            </a:r>
          </a:p>
          <a:p>
            <a:r>
              <a:rPr lang="en-US" sz="1200" dirty="0">
                <a:solidFill>
                  <a:schemeClr val="tx1">
                    <a:lumMod val="65000"/>
                    <a:lumOff val="35000"/>
                  </a:schemeClr>
                </a:solidFill>
                <a:latin typeface="+mn-lt"/>
              </a:rPr>
              <a:t>Vacuum the carpet regularly</a:t>
            </a:r>
          </a:p>
          <a:p>
            <a:r>
              <a:rPr lang="en-US" sz="1200" dirty="0">
                <a:solidFill>
                  <a:schemeClr val="tx1">
                    <a:lumMod val="65000"/>
                    <a:lumOff val="35000"/>
                  </a:schemeClr>
                </a:solidFill>
                <a:latin typeface="+mn-lt"/>
              </a:rPr>
              <a:t>Wash dirty dishes and kitchen surfaces daily</a:t>
            </a:r>
          </a:p>
          <a:p>
            <a:r>
              <a:rPr lang="en-US" sz="1200" dirty="0">
                <a:solidFill>
                  <a:schemeClr val="tx1">
                    <a:lumMod val="65000"/>
                    <a:lumOff val="35000"/>
                  </a:schemeClr>
                </a:solidFill>
                <a:latin typeface="+mn-lt"/>
              </a:rPr>
              <a:t>Wipe up spills immediately</a:t>
            </a:r>
          </a:p>
          <a:p>
            <a:r>
              <a:rPr lang="en-US" sz="1200" dirty="0">
                <a:solidFill>
                  <a:schemeClr val="tx1">
                    <a:lumMod val="65000"/>
                    <a:lumOff val="35000"/>
                  </a:schemeClr>
                </a:solidFill>
                <a:latin typeface="+mn-lt"/>
              </a:rPr>
              <a:t>Clean discolored surfaces or cracked grout with baking soda or borax. If discoloration persists or gets worse, contact Management</a:t>
            </a:r>
          </a:p>
          <a:p>
            <a:r>
              <a:rPr lang="en-US" sz="1200" dirty="0">
                <a:solidFill>
                  <a:schemeClr val="tx1">
                    <a:lumMod val="65000"/>
                    <a:lumOff val="35000"/>
                  </a:schemeClr>
                </a:solidFill>
                <a:latin typeface="+mn-lt"/>
              </a:rPr>
              <a:t>Open windows to let fresh air in when the heat and A/C is off</a:t>
            </a:r>
          </a:p>
          <a:p>
            <a:r>
              <a:rPr lang="en-US" sz="1200" dirty="0">
                <a:solidFill>
                  <a:schemeClr val="tx1">
                    <a:lumMod val="65000"/>
                    <a:lumOff val="35000"/>
                  </a:schemeClr>
                </a:solidFill>
                <a:latin typeface="+mn-lt"/>
              </a:rPr>
              <a:t>Clean your stove’s range hood and grease filter</a:t>
            </a:r>
          </a:p>
          <a:p>
            <a:r>
              <a:rPr lang="en-US" sz="1200" dirty="0">
                <a:solidFill>
                  <a:schemeClr val="tx1">
                    <a:lumMod val="65000"/>
                    <a:lumOff val="35000"/>
                  </a:schemeClr>
                </a:solidFill>
                <a:latin typeface="+mn-lt"/>
              </a:rPr>
              <a:t>Avoid using bristly cleaning brushes and abrasive products</a:t>
            </a:r>
          </a:p>
          <a:p>
            <a:r>
              <a:rPr lang="en-US" sz="1200" dirty="0">
                <a:solidFill>
                  <a:schemeClr val="tx1">
                    <a:lumMod val="65000"/>
                    <a:lumOff val="35000"/>
                  </a:schemeClr>
                </a:solidFill>
                <a:latin typeface="+mn-lt"/>
              </a:rPr>
              <a:t>Regularly replace sponges and cleaning rags</a:t>
            </a:r>
          </a:p>
          <a:p>
            <a:r>
              <a:rPr lang="en-US" sz="1200" dirty="0">
                <a:solidFill>
                  <a:schemeClr val="tx1">
                    <a:lumMod val="65000"/>
                    <a:lumOff val="35000"/>
                  </a:schemeClr>
                </a:solidFill>
                <a:latin typeface="+mn-lt"/>
              </a:rPr>
              <a:t>Don’t mix cleaning products</a:t>
            </a:r>
          </a:p>
          <a:p>
            <a:r>
              <a:rPr lang="en-US" sz="1200" dirty="0">
                <a:solidFill>
                  <a:schemeClr val="tx1">
                    <a:lumMod val="65000"/>
                    <a:lumOff val="35000"/>
                  </a:schemeClr>
                </a:solidFill>
                <a:latin typeface="+mn-lt"/>
              </a:rPr>
              <a:t>Dispose of chemical products properly</a:t>
            </a:r>
          </a:p>
        </p:txBody>
      </p:sp>
      <p:pic>
        <p:nvPicPr>
          <p:cNvPr id="19" name="Picture 18"/>
          <p:cNvPicPr>
            <a:picLocks noChangeAspect="1"/>
          </p:cNvPicPr>
          <p:nvPr/>
        </p:nvPicPr>
        <p:blipFill rotWithShape="1">
          <a:blip r:embed="rId5"/>
          <a:srcRect l="-21026" t="-13168" r="-18172" b="-7832"/>
          <a:stretch/>
        </p:blipFill>
        <p:spPr>
          <a:xfrm>
            <a:off x="5318568" y="8068129"/>
            <a:ext cx="734470" cy="638461"/>
          </a:xfrm>
          <a:prstGeom prst="rect">
            <a:avLst/>
          </a:prstGeom>
        </p:spPr>
      </p:pic>
      <p:pic>
        <p:nvPicPr>
          <p:cNvPr id="26" name="Picture 25"/>
          <p:cNvPicPr>
            <a:picLocks noChangeAspect="1"/>
          </p:cNvPicPr>
          <p:nvPr/>
        </p:nvPicPr>
        <p:blipFill rotWithShape="1">
          <a:blip r:embed="rId6">
            <a:lum bright="70000" contrast="-70000"/>
          </a:blip>
          <a:srcRect l="-15248" t="-13168" r="-14156" b="-7832"/>
          <a:stretch/>
        </p:blipFill>
        <p:spPr>
          <a:xfrm>
            <a:off x="4145643" y="8068129"/>
            <a:ext cx="682795" cy="638461"/>
          </a:xfrm>
          <a:prstGeom prst="rect">
            <a:avLst/>
          </a:prstGeom>
        </p:spPr>
      </p:pic>
      <p:pic>
        <p:nvPicPr>
          <p:cNvPr id="28" name="Picture 27"/>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9" name="Picture 28"/>
          <p:cNvPicPr>
            <a:picLocks noChangeAspect="1"/>
          </p:cNvPicPr>
          <p:nvPr/>
        </p:nvPicPr>
        <p:blipFill rotWithShape="1">
          <a:blip r:embed="rId8">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761339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4800" t="31521" b="-1"/>
          <a:stretch/>
        </p:blipFill>
        <p:spPr>
          <a:xfrm>
            <a:off x="-1" y="1603374"/>
            <a:ext cx="3381375" cy="3000373"/>
          </a:xfrm>
          <a:prstGeom prst="rect">
            <a:avLst/>
          </a:prstGeom>
          <a:ln w="31750">
            <a:solidFill>
              <a:schemeClr val="accent1"/>
            </a:solidFill>
            <a:prstDash val="dash"/>
          </a:ln>
        </p:spPr>
      </p:pic>
      <p:pic>
        <p:nvPicPr>
          <p:cNvPr id="25" name="Picture 24"/>
          <p:cNvPicPr>
            <a:picLocks noChangeAspect="1"/>
          </p:cNvPicPr>
          <p:nvPr/>
        </p:nvPicPr>
        <p:blipFill>
          <a:blip r:embed="rId4"/>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39</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latin typeface="+mj-lt"/>
              </a:rPr>
              <a:t>DO IT YOURSELF</a:t>
            </a:r>
          </a:p>
          <a:p>
            <a:pPr algn="l"/>
            <a:r>
              <a:rPr lang="en-US" sz="1800" dirty="0">
                <a:solidFill>
                  <a:srgbClr val="6A963B"/>
                </a:solidFill>
                <a:latin typeface="+mj-lt"/>
              </a:rPr>
              <a:t>EASY RECIPES FOR HOUSEHOLD CLEANERS</a:t>
            </a:r>
          </a:p>
        </p:txBody>
      </p:sp>
      <p:sp>
        <p:nvSpPr>
          <p:cNvPr id="24" name="Rectangle 23"/>
          <p:cNvSpPr/>
          <p:nvPr/>
        </p:nvSpPr>
        <p:spPr>
          <a:xfrm>
            <a:off x="225543" y="2018781"/>
            <a:ext cx="2727207" cy="1754326"/>
          </a:xfrm>
          <a:prstGeom prst="rect">
            <a:avLst/>
          </a:prstGeom>
        </p:spPr>
        <p:txBody>
          <a:bodyPr wrap="square" anchor="t">
            <a:spAutoFit/>
          </a:bodyPr>
          <a:lstStyle/>
          <a:p>
            <a:r>
              <a:rPr lang="en-US" sz="1200" b="1" dirty="0">
                <a:solidFill>
                  <a:schemeClr val="bg1"/>
                </a:solidFill>
              </a:rPr>
              <a:t>BASIC WINDOW CLEANER</a:t>
            </a:r>
          </a:p>
          <a:p>
            <a:endParaRPr lang="en-US" sz="1200" dirty="0">
              <a:solidFill>
                <a:schemeClr val="bg1"/>
              </a:solidFill>
            </a:endParaRPr>
          </a:p>
          <a:p>
            <a:r>
              <a:rPr lang="en-US" sz="1200" dirty="0">
                <a:solidFill>
                  <a:schemeClr val="bg1"/>
                </a:solidFill>
              </a:rPr>
              <a:t>¼ Cup white vinegar</a:t>
            </a:r>
          </a:p>
          <a:p>
            <a:r>
              <a:rPr lang="en-US" sz="1200" dirty="0">
                <a:solidFill>
                  <a:schemeClr val="bg1"/>
                </a:solidFill>
              </a:rPr>
              <a:t>Water</a:t>
            </a:r>
          </a:p>
          <a:p>
            <a:endParaRPr lang="en-US" sz="1200" dirty="0">
              <a:solidFill>
                <a:schemeClr val="bg1"/>
              </a:solidFill>
            </a:endParaRPr>
          </a:p>
          <a:p>
            <a:r>
              <a:rPr lang="en-US" sz="1200" dirty="0">
                <a:solidFill>
                  <a:schemeClr val="bg1"/>
                </a:solidFill>
              </a:rPr>
              <a:t>Pour white vinegar in a spray bottle and fill to top with water. Spray on surface and wipe with clean sheets of newspaper.</a:t>
            </a:r>
          </a:p>
        </p:txBody>
      </p:sp>
      <p:pic>
        <p:nvPicPr>
          <p:cNvPr id="2" name="Picture 1"/>
          <p:cNvPicPr>
            <a:picLocks noChangeAspect="1"/>
          </p:cNvPicPr>
          <p:nvPr/>
        </p:nvPicPr>
        <p:blipFill rotWithShape="1">
          <a:blip r:embed="rId5"/>
          <a:srcRect t="30274" r="10223"/>
          <a:stretch/>
        </p:blipFill>
        <p:spPr>
          <a:xfrm>
            <a:off x="3095625" y="1603373"/>
            <a:ext cx="3762375" cy="3000373"/>
          </a:xfrm>
          <a:prstGeom prst="rect">
            <a:avLst/>
          </a:prstGeom>
          <a:ln w="25400">
            <a:solidFill>
              <a:schemeClr val="accent1"/>
            </a:solidFill>
            <a:prstDash val="dash"/>
          </a:ln>
        </p:spPr>
      </p:pic>
      <p:sp>
        <p:nvSpPr>
          <p:cNvPr id="18" name="Rectangle 17"/>
          <p:cNvSpPr/>
          <p:nvPr/>
        </p:nvSpPr>
        <p:spPr>
          <a:xfrm>
            <a:off x="3933932" y="2020602"/>
            <a:ext cx="2727207" cy="2492990"/>
          </a:xfrm>
          <a:prstGeom prst="rect">
            <a:avLst/>
          </a:prstGeom>
          <a:ln>
            <a:noFill/>
          </a:ln>
        </p:spPr>
        <p:txBody>
          <a:bodyPr wrap="square" anchor="t">
            <a:spAutoFit/>
          </a:bodyPr>
          <a:lstStyle/>
          <a:p>
            <a:r>
              <a:rPr lang="en-US" sz="1200" b="1" dirty="0">
                <a:solidFill>
                  <a:schemeClr val="bg1"/>
                </a:solidFill>
              </a:rPr>
              <a:t>ALL-PURPOSE SPRAY</a:t>
            </a:r>
          </a:p>
          <a:p>
            <a:endParaRPr lang="en-US" sz="1200" dirty="0">
              <a:solidFill>
                <a:schemeClr val="bg1"/>
              </a:solidFill>
            </a:endParaRPr>
          </a:p>
          <a:p>
            <a:r>
              <a:rPr lang="en-US" sz="1200" dirty="0">
                <a:solidFill>
                  <a:schemeClr val="bg1"/>
                </a:solidFill>
              </a:rPr>
              <a:t>2 Tbsp. white vinegar</a:t>
            </a:r>
          </a:p>
          <a:p>
            <a:r>
              <a:rPr lang="en-US" sz="1200" dirty="0">
                <a:solidFill>
                  <a:schemeClr val="bg1"/>
                </a:solidFill>
              </a:rPr>
              <a:t>½ Tsp. liquid dish soap</a:t>
            </a:r>
          </a:p>
          <a:p>
            <a:r>
              <a:rPr lang="en-US" sz="1200" dirty="0">
                <a:solidFill>
                  <a:schemeClr val="bg1"/>
                </a:solidFill>
              </a:rPr>
              <a:t>1 Tbsp. baking soda</a:t>
            </a:r>
          </a:p>
          <a:p>
            <a:r>
              <a:rPr lang="en-US" sz="1200" dirty="0">
                <a:solidFill>
                  <a:schemeClr val="bg1"/>
                </a:solidFill>
              </a:rPr>
              <a:t>2 Cups warm water</a:t>
            </a:r>
          </a:p>
          <a:p>
            <a:endParaRPr lang="en-US" sz="1200" dirty="0">
              <a:solidFill>
                <a:schemeClr val="bg1"/>
              </a:solidFill>
            </a:endParaRPr>
          </a:p>
          <a:p>
            <a:r>
              <a:rPr lang="en-US" sz="1200" dirty="0">
                <a:solidFill>
                  <a:schemeClr val="bg1"/>
                </a:solidFill>
              </a:rPr>
              <a:t>Combine vinegar and soap in spray bottle. Add baking soda and wait until foaming stops. Add water and shake to mix. Spray and let sit before wiping with a clean rag.</a:t>
            </a:r>
          </a:p>
        </p:txBody>
      </p:sp>
      <p:pic>
        <p:nvPicPr>
          <p:cNvPr id="19" name="Picture 18"/>
          <p:cNvPicPr>
            <a:picLocks noChangeAspect="1"/>
          </p:cNvPicPr>
          <p:nvPr/>
        </p:nvPicPr>
        <p:blipFill rotWithShape="1">
          <a:blip r:embed="rId3"/>
          <a:srcRect l="14800" t="31521" b="-1"/>
          <a:stretch/>
        </p:blipFill>
        <p:spPr>
          <a:xfrm>
            <a:off x="-1" y="4811208"/>
            <a:ext cx="3381375" cy="3000373"/>
          </a:xfrm>
          <a:prstGeom prst="rect">
            <a:avLst/>
          </a:prstGeom>
          <a:ln w="31750">
            <a:solidFill>
              <a:schemeClr val="accent1"/>
            </a:solidFill>
            <a:prstDash val="dash"/>
          </a:ln>
        </p:spPr>
      </p:pic>
      <p:sp>
        <p:nvSpPr>
          <p:cNvPr id="22" name="Rectangle 21"/>
          <p:cNvSpPr/>
          <p:nvPr/>
        </p:nvSpPr>
        <p:spPr>
          <a:xfrm>
            <a:off x="225543" y="5228436"/>
            <a:ext cx="3012956" cy="2123658"/>
          </a:xfrm>
          <a:prstGeom prst="rect">
            <a:avLst/>
          </a:prstGeom>
        </p:spPr>
        <p:txBody>
          <a:bodyPr wrap="square" anchor="t">
            <a:spAutoFit/>
          </a:bodyPr>
          <a:lstStyle/>
          <a:p>
            <a:r>
              <a:rPr lang="en-US" sz="1200" b="1" dirty="0">
                <a:solidFill>
                  <a:schemeClr val="bg1"/>
                </a:solidFill>
              </a:rPr>
              <a:t>PEPPERMINT FLOOR CLEANER</a:t>
            </a:r>
          </a:p>
          <a:p>
            <a:endParaRPr lang="en-US" sz="1200" dirty="0">
              <a:solidFill>
                <a:schemeClr val="bg1"/>
              </a:solidFill>
            </a:endParaRPr>
          </a:p>
          <a:p>
            <a:r>
              <a:rPr lang="en-US" sz="1200" dirty="0">
                <a:solidFill>
                  <a:schemeClr val="bg1"/>
                </a:solidFill>
              </a:rPr>
              <a:t>¼ Cup Murphy’s Oil Soap</a:t>
            </a:r>
          </a:p>
          <a:p>
            <a:r>
              <a:rPr lang="en-US" sz="1200" dirty="0">
                <a:solidFill>
                  <a:schemeClr val="bg1"/>
                </a:solidFill>
              </a:rPr>
              <a:t>1 Cup white vinegar or lemon juice</a:t>
            </a:r>
          </a:p>
          <a:p>
            <a:r>
              <a:rPr lang="en-US" sz="1200" dirty="0">
                <a:solidFill>
                  <a:schemeClr val="bg1"/>
                </a:solidFill>
              </a:rPr>
              <a:t>1 Cup very strong peppermint tea</a:t>
            </a:r>
          </a:p>
          <a:p>
            <a:endParaRPr lang="en-US" sz="1200" dirty="0">
              <a:solidFill>
                <a:schemeClr val="bg1"/>
              </a:solidFill>
            </a:endParaRPr>
          </a:p>
          <a:p>
            <a:r>
              <a:rPr lang="en-US" sz="1200" dirty="0">
                <a:solidFill>
                  <a:schemeClr val="bg1"/>
                </a:solidFill>
              </a:rPr>
              <a:t>Combine ingredients in a bucket of warm water and mix until sudsy.</a:t>
            </a:r>
          </a:p>
          <a:p>
            <a:endParaRPr lang="en-US" sz="1200" dirty="0">
              <a:solidFill>
                <a:schemeClr val="bg1"/>
              </a:solidFill>
            </a:endParaRPr>
          </a:p>
          <a:p>
            <a:r>
              <a:rPr lang="en-US" sz="1200" dirty="0">
                <a:solidFill>
                  <a:schemeClr val="bg1"/>
                </a:solidFill>
              </a:rPr>
              <a:t>Scrub floor with mop or rag. Follow with a clean water rinse.</a:t>
            </a:r>
          </a:p>
        </p:txBody>
      </p:sp>
      <p:pic>
        <p:nvPicPr>
          <p:cNvPr id="27" name="Picture 26"/>
          <p:cNvPicPr>
            <a:picLocks noChangeAspect="1"/>
          </p:cNvPicPr>
          <p:nvPr/>
        </p:nvPicPr>
        <p:blipFill rotWithShape="1">
          <a:blip r:embed="rId5"/>
          <a:srcRect t="30274" r="10223"/>
          <a:stretch/>
        </p:blipFill>
        <p:spPr>
          <a:xfrm>
            <a:off x="3095625" y="4811207"/>
            <a:ext cx="3762375" cy="3000373"/>
          </a:xfrm>
          <a:prstGeom prst="rect">
            <a:avLst/>
          </a:prstGeom>
          <a:ln w="25400">
            <a:solidFill>
              <a:schemeClr val="accent1"/>
            </a:solidFill>
            <a:prstDash val="dash"/>
          </a:ln>
        </p:spPr>
      </p:pic>
      <p:sp>
        <p:nvSpPr>
          <p:cNvPr id="28" name="Rectangle 27"/>
          <p:cNvSpPr/>
          <p:nvPr/>
        </p:nvSpPr>
        <p:spPr>
          <a:xfrm>
            <a:off x="3879277" y="5228436"/>
            <a:ext cx="2727207" cy="2123658"/>
          </a:xfrm>
          <a:prstGeom prst="rect">
            <a:avLst/>
          </a:prstGeom>
        </p:spPr>
        <p:txBody>
          <a:bodyPr wrap="square" anchor="t">
            <a:spAutoFit/>
          </a:bodyPr>
          <a:lstStyle/>
          <a:p>
            <a:r>
              <a:rPr lang="en-US" sz="1200" b="1" dirty="0">
                <a:solidFill>
                  <a:schemeClr val="bg1"/>
                </a:solidFill>
              </a:rPr>
              <a:t>TOILET BOWL CLEANER</a:t>
            </a:r>
          </a:p>
          <a:p>
            <a:endParaRPr lang="en-US" sz="1200" dirty="0">
              <a:solidFill>
                <a:schemeClr val="bg1"/>
              </a:solidFill>
            </a:endParaRPr>
          </a:p>
          <a:p>
            <a:r>
              <a:rPr lang="en-US" sz="1200" dirty="0">
                <a:solidFill>
                  <a:schemeClr val="bg1"/>
                </a:solidFill>
              </a:rPr>
              <a:t>Sprinkle baking soda inside bowl</a:t>
            </a:r>
          </a:p>
          <a:p>
            <a:r>
              <a:rPr lang="en-US" sz="1200" dirty="0">
                <a:solidFill>
                  <a:schemeClr val="bg1"/>
                </a:solidFill>
              </a:rPr>
              <a:t>Squeeze in a few drops of Murphy’s Oil Soap or Castile Soap</a:t>
            </a:r>
          </a:p>
          <a:p>
            <a:endParaRPr lang="en-US" sz="1200" dirty="0">
              <a:solidFill>
                <a:schemeClr val="bg1"/>
              </a:solidFill>
            </a:endParaRPr>
          </a:p>
          <a:p>
            <a:r>
              <a:rPr lang="en-US" sz="1200" dirty="0">
                <a:solidFill>
                  <a:schemeClr val="bg1"/>
                </a:solidFill>
              </a:rPr>
              <a:t>Scrub toilet with a bowl brush and finish outside surfaces with a rag sprinkled with baking soda. </a:t>
            </a:r>
          </a:p>
          <a:p>
            <a:endParaRPr lang="en-US" sz="1200" dirty="0">
              <a:solidFill>
                <a:schemeClr val="bg1"/>
              </a:solidFill>
            </a:endParaRPr>
          </a:p>
          <a:p>
            <a:r>
              <a:rPr lang="en-US" sz="1200" dirty="0">
                <a:solidFill>
                  <a:schemeClr val="bg1"/>
                </a:solidFill>
              </a:rPr>
              <a:t>Rinse well with clean water.</a:t>
            </a:r>
          </a:p>
        </p:txBody>
      </p:sp>
      <p:pic>
        <p:nvPicPr>
          <p:cNvPr id="26" name="Picture 25"/>
          <p:cNvPicPr>
            <a:picLocks noChangeAspect="1"/>
          </p:cNvPicPr>
          <p:nvPr/>
        </p:nvPicPr>
        <p:blipFill rotWithShape="1">
          <a:blip r:embed="rId6"/>
          <a:srcRect l="-21026" t="-13168" r="-18172" b="-7832"/>
          <a:stretch/>
        </p:blipFill>
        <p:spPr>
          <a:xfrm>
            <a:off x="5318568" y="8068129"/>
            <a:ext cx="734470" cy="638461"/>
          </a:xfrm>
          <a:prstGeom prst="rect">
            <a:avLst/>
          </a:prstGeom>
        </p:spPr>
      </p:pic>
      <p:pic>
        <p:nvPicPr>
          <p:cNvPr id="29" name="Picture 28"/>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30" name="Picture 29"/>
          <p:cNvPicPr>
            <a:picLocks noChangeAspect="1"/>
          </p:cNvPicPr>
          <p:nvPr/>
        </p:nvPicPr>
        <p:blipFill rotWithShape="1">
          <a:blip r:embed="rId8">
            <a:lum bright="70000" contrast="-70000"/>
          </a:blip>
          <a:srcRect l="-12497" t="-13168" r="-11062" b="-7832"/>
          <a:stretch/>
        </p:blipFill>
        <p:spPr>
          <a:xfrm>
            <a:off x="4762500" y="8068129"/>
            <a:ext cx="651949" cy="638461"/>
          </a:xfrm>
          <a:prstGeom prst="rect">
            <a:avLst/>
          </a:prstGeom>
        </p:spPr>
      </p:pic>
      <p:pic>
        <p:nvPicPr>
          <p:cNvPr id="31" name="Picture 30"/>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
        <p:nvSpPr>
          <p:cNvPr id="17" name="Rectangle 16"/>
          <p:cNvSpPr/>
          <p:nvPr/>
        </p:nvSpPr>
        <p:spPr>
          <a:xfrm>
            <a:off x="509813" y="8130570"/>
            <a:ext cx="3327401" cy="461665"/>
          </a:xfrm>
          <a:prstGeom prst="rect">
            <a:avLst/>
          </a:prstGeom>
        </p:spPr>
        <p:txBody>
          <a:bodyPr wrap="square" anchor="t">
            <a:spAutoFit/>
          </a:bodyPr>
          <a:lstStyle/>
          <a:p>
            <a:r>
              <a:rPr lang="en-US" sz="1200" b="1" dirty="0">
                <a:solidFill>
                  <a:srgbClr val="6A963B"/>
                </a:solidFill>
              </a:rPr>
              <a:t>Cut out the above green cleaning recipes and post on your refrigerator!</a:t>
            </a:r>
          </a:p>
        </p:txBody>
      </p:sp>
    </p:spTree>
    <p:extLst>
      <p:ext uri="{BB962C8B-B14F-4D97-AF65-F5344CB8AC3E}">
        <p14:creationId xmlns:p14="http://schemas.microsoft.com/office/powerpoint/2010/main" val="548994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4</a:t>
            </a:fld>
            <a:endParaRPr lang="en-US" sz="1000" dirty="0">
              <a:solidFill>
                <a:srgbClr val="A6BCC6"/>
              </a:solidFill>
              <a:cs typeface="Verdana"/>
            </a:endParaRPr>
          </a:p>
        </p:txBody>
      </p:sp>
      <p:sp>
        <p:nvSpPr>
          <p:cNvPr id="7" name="Title 1"/>
          <p:cNvSpPr txBox="1">
            <a:spLocks/>
          </p:cNvSpPr>
          <p:nvPr/>
        </p:nvSpPr>
        <p:spPr>
          <a:xfrm>
            <a:off x="519176" y="671543"/>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26485C"/>
                </a:solidFill>
                <a:latin typeface="+mj-lt"/>
              </a:rPr>
              <a:t>WELCOME TO OUR COMMUNITY!</a:t>
            </a:r>
          </a:p>
        </p:txBody>
      </p:sp>
      <p:sp>
        <p:nvSpPr>
          <p:cNvPr id="8" name="Subtitle 2"/>
          <p:cNvSpPr txBox="1">
            <a:spLocks/>
          </p:cNvSpPr>
          <p:nvPr/>
        </p:nvSpPr>
        <p:spPr>
          <a:xfrm>
            <a:off x="519175" y="1449437"/>
            <a:ext cx="5320997" cy="12734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The purpose of this resident manual is to provide you with the tools, information and resources to help you create and maintain a green and healthy home, community, and lifestyle. </a:t>
            </a:r>
          </a:p>
        </p:txBody>
      </p:sp>
      <p:pic>
        <p:nvPicPr>
          <p:cNvPr id="13" name="Picture 12"/>
          <p:cNvPicPr>
            <a:picLocks noChangeAspect="1"/>
          </p:cNvPicPr>
          <p:nvPr/>
        </p:nvPicPr>
        <p:blipFill>
          <a:blip r:embed="rId3"/>
          <a:stretch>
            <a:fillRect/>
          </a:stretch>
        </p:blipFill>
        <p:spPr>
          <a:xfrm>
            <a:off x="0" y="2137794"/>
            <a:ext cx="6858000" cy="2898138"/>
          </a:xfrm>
          <a:prstGeom prst="rect">
            <a:avLst/>
          </a:prstGeom>
        </p:spPr>
      </p:pic>
      <p:sp>
        <p:nvSpPr>
          <p:cNvPr id="14" name="Subtitle 2"/>
          <p:cNvSpPr txBox="1">
            <a:spLocks/>
          </p:cNvSpPr>
          <p:nvPr/>
        </p:nvSpPr>
        <p:spPr>
          <a:xfrm>
            <a:off x="525224" y="2707249"/>
            <a:ext cx="6055465" cy="18087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bg1"/>
                </a:solidFill>
                <a:latin typeface="+mn-lt"/>
              </a:rPr>
              <a:t>THIS MANUAL</a:t>
            </a:r>
          </a:p>
          <a:p>
            <a:r>
              <a:rPr lang="en-US" sz="1200" dirty="0">
                <a:solidFill>
                  <a:schemeClr val="bg1"/>
                </a:solidFill>
                <a:latin typeface="+mn-lt"/>
              </a:rPr>
              <a:t>Provides guidance on maintaining and operating your home</a:t>
            </a:r>
          </a:p>
          <a:p>
            <a:r>
              <a:rPr lang="en-US" sz="1200" dirty="0">
                <a:solidFill>
                  <a:schemeClr val="bg1"/>
                </a:solidFill>
                <a:latin typeface="+mn-lt"/>
              </a:rPr>
              <a:t>Offers tips and suggestions for creating and maintaining a healthy and green lifestyle</a:t>
            </a:r>
          </a:p>
          <a:p>
            <a:r>
              <a:rPr lang="en-US" sz="1200" dirty="0">
                <a:solidFill>
                  <a:schemeClr val="bg1"/>
                </a:solidFill>
                <a:latin typeface="+mn-lt"/>
              </a:rPr>
              <a:t>Outlines building policies and procedures</a:t>
            </a:r>
          </a:p>
          <a:p>
            <a:r>
              <a:rPr lang="en-US" sz="1200" dirty="0">
                <a:solidFill>
                  <a:schemeClr val="bg1"/>
                </a:solidFill>
                <a:latin typeface="+mn-lt"/>
              </a:rPr>
              <a:t>Provides maps of the building and nearby amenities, including public transportation access and bike trails</a:t>
            </a:r>
          </a:p>
          <a:p>
            <a:r>
              <a:rPr lang="en-US" sz="1200" dirty="0">
                <a:solidFill>
                  <a:schemeClr val="bg1"/>
                </a:solidFill>
                <a:latin typeface="+mn-lt"/>
              </a:rPr>
              <a:t>And much more!</a:t>
            </a:r>
          </a:p>
        </p:txBody>
      </p:sp>
      <p:sp>
        <p:nvSpPr>
          <p:cNvPr id="15" name="Subtitle 2"/>
          <p:cNvSpPr txBox="1">
            <a:spLocks/>
          </p:cNvSpPr>
          <p:nvPr/>
        </p:nvSpPr>
        <p:spPr>
          <a:xfrm>
            <a:off x="525223" y="5037313"/>
            <a:ext cx="5314950" cy="2983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Please refer to your lease agreement for specifics on building policies and regulations.. </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Thank you and welcome home!</a:t>
            </a:r>
          </a:p>
          <a:p>
            <a:pPr marL="0" indent="0">
              <a:buNone/>
            </a:pPr>
            <a:endParaRPr lang="en-US" sz="1200" dirty="0">
              <a:solidFill>
                <a:schemeClr val="tx1">
                  <a:lumMod val="65000"/>
                  <a:lumOff val="35000"/>
                </a:schemeClr>
              </a:solidFill>
              <a:latin typeface="+mn-lt"/>
            </a:endParaRPr>
          </a:p>
          <a:p>
            <a:pPr marL="0" indent="0">
              <a:buNone/>
            </a:pPr>
            <a:r>
              <a:rPr lang="en-US" sz="1200" dirty="0">
                <a:solidFill>
                  <a:srgbClr val="FF0000"/>
                </a:solidFill>
                <a:latin typeface="+mn-lt"/>
              </a:rPr>
              <a:t>&lt;INSERT SIGNATURE HERE&gt;</a:t>
            </a:r>
          </a:p>
          <a:p>
            <a:pPr marL="0" indent="0">
              <a:buNone/>
            </a:pPr>
            <a:r>
              <a:rPr lang="en-US" sz="1200" dirty="0">
                <a:solidFill>
                  <a:srgbClr val="FF0000"/>
                </a:solidFill>
                <a:latin typeface="+mn-lt"/>
              </a:rPr>
              <a:t>First Last name</a:t>
            </a:r>
          </a:p>
          <a:p>
            <a:pPr marL="0" indent="0">
              <a:buNone/>
            </a:pPr>
            <a:r>
              <a:rPr lang="en-US" sz="1200" dirty="0">
                <a:solidFill>
                  <a:srgbClr val="FF0000"/>
                </a:solidFill>
                <a:latin typeface="+mn-lt"/>
              </a:rPr>
              <a:t>Title</a:t>
            </a:r>
          </a:p>
          <a:p>
            <a:pPr marL="0" indent="0">
              <a:buNone/>
            </a:pPr>
            <a:endParaRPr lang="en-US" sz="1200" dirty="0">
              <a:solidFill>
                <a:srgbClr val="FF0000"/>
              </a:solidFill>
              <a:latin typeface="+mn-lt"/>
            </a:endParaRPr>
          </a:p>
          <a:p>
            <a:pPr marL="0" indent="0">
              <a:buNone/>
            </a:pPr>
            <a:r>
              <a:rPr lang="en-US" sz="1200" dirty="0">
                <a:solidFill>
                  <a:srgbClr val="FF0000"/>
                </a:solidFill>
                <a:latin typeface="+mn-lt"/>
              </a:rPr>
              <a:t>[INSERT LOGO HERE]</a:t>
            </a:r>
          </a:p>
        </p:txBody>
      </p:sp>
      <p:pic>
        <p:nvPicPr>
          <p:cNvPr id="2" name="Picture 1" descr="Ki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778" y="6400800"/>
            <a:ext cx="2417911" cy="2418709"/>
          </a:xfrm>
          <a:prstGeom prst="ellipse">
            <a:avLst/>
          </a:prstGeom>
        </p:spPr>
      </p:pic>
    </p:spTree>
    <p:extLst>
      <p:ext uri="{BB962C8B-B14F-4D97-AF65-F5344CB8AC3E}">
        <p14:creationId xmlns:p14="http://schemas.microsoft.com/office/powerpoint/2010/main" val="1865567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te Crumbs copy.jpg"/>
          <p:cNvPicPr>
            <a:picLocks noChangeAspect="1"/>
          </p:cNvPicPr>
          <p:nvPr/>
        </p:nvPicPr>
        <p:blipFill rotWithShape="1">
          <a:blip r:embed="rId3">
            <a:extLst>
              <a:ext uri="{28A0092B-C50C-407E-A947-70E740481C1C}">
                <a14:useLocalDpi xmlns:a14="http://schemas.microsoft.com/office/drawing/2010/main" val="0"/>
              </a:ext>
            </a:extLst>
          </a:blip>
          <a:srcRect l="33430" r="7704"/>
          <a:stretch/>
        </p:blipFill>
        <p:spPr>
          <a:xfrm>
            <a:off x="-1" y="-1"/>
            <a:ext cx="6858001" cy="7766755"/>
          </a:xfrm>
          <a:prstGeom prst="rect">
            <a:avLst/>
          </a:prstGeom>
        </p:spPr>
      </p:pic>
      <p:sp>
        <p:nvSpPr>
          <p:cNvPr id="30" name="Rectangle 29"/>
          <p:cNvSpPr/>
          <p:nvPr/>
        </p:nvSpPr>
        <p:spPr>
          <a:xfrm>
            <a:off x="3190875" y="0"/>
            <a:ext cx="3667125" cy="7783141"/>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40</a:t>
            </a:fld>
            <a:endParaRPr lang="en-US" sz="1000" dirty="0">
              <a:solidFill>
                <a:srgbClr val="A6BCC6"/>
              </a:solidFill>
              <a:cs typeface="Verdana"/>
            </a:endParaRPr>
          </a:p>
        </p:txBody>
      </p:sp>
      <p:sp>
        <p:nvSpPr>
          <p:cNvPr id="51" name="Rectangle 50"/>
          <p:cNvSpPr/>
          <p:nvPr/>
        </p:nvSpPr>
        <p:spPr>
          <a:xfrm>
            <a:off x="514350" y="7848700"/>
            <a:ext cx="3327401" cy="830997"/>
          </a:xfrm>
          <a:prstGeom prst="rect">
            <a:avLst/>
          </a:prstGeom>
        </p:spPr>
        <p:txBody>
          <a:bodyPr wrap="square" anchor="t">
            <a:spAutoFit/>
          </a:bodyPr>
          <a:lstStyle/>
          <a:p>
            <a:r>
              <a:rPr lang="en-US" sz="1200" dirty="0">
                <a:solidFill>
                  <a:srgbClr val="6A963B"/>
                </a:solidFill>
              </a:rPr>
              <a:t>Carefully inspect all used furniture before you buy. </a:t>
            </a:r>
            <a:r>
              <a:rPr lang="en-US" sz="1200" b="1" dirty="0">
                <a:solidFill>
                  <a:srgbClr val="6A963B"/>
                </a:solidFill>
              </a:rPr>
              <a:t>Most bed bugs are carried into the home on used furniture</a:t>
            </a:r>
            <a:r>
              <a:rPr lang="en-US" sz="1200" dirty="0">
                <a:solidFill>
                  <a:srgbClr val="6A963B"/>
                </a:solidFill>
              </a:rPr>
              <a:t>.</a:t>
            </a:r>
            <a:r>
              <a:rPr lang="en-US" sz="1200" b="1" dirty="0">
                <a:solidFill>
                  <a:srgbClr val="6A963B"/>
                </a:solidFill>
              </a:rPr>
              <a:t> </a:t>
            </a:r>
            <a:r>
              <a:rPr lang="en-US" sz="1200" dirty="0">
                <a:solidFill>
                  <a:srgbClr val="6A963B"/>
                </a:solidFill>
              </a:rPr>
              <a:t>If you have bed bugs contact Management </a:t>
            </a:r>
            <a:r>
              <a:rPr lang="en-US" sz="1200" b="1" dirty="0">
                <a:solidFill>
                  <a:srgbClr val="6A963B"/>
                </a:solidFill>
              </a:rPr>
              <a:t>ASAP</a:t>
            </a:r>
            <a:r>
              <a:rPr lang="en-US" sz="1200" dirty="0">
                <a:solidFill>
                  <a:srgbClr val="6A963B"/>
                </a:solidFill>
              </a:rPr>
              <a:t>.</a:t>
            </a:r>
          </a:p>
        </p:txBody>
      </p:sp>
      <p:sp>
        <p:nvSpPr>
          <p:cNvPr id="31" name="Title 1"/>
          <p:cNvSpPr txBox="1">
            <a:spLocks/>
          </p:cNvSpPr>
          <p:nvPr/>
        </p:nvSpPr>
        <p:spPr>
          <a:xfrm>
            <a:off x="3349626" y="682692"/>
            <a:ext cx="3508374" cy="79368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rPr>
              <a:t>PEST MANAGEMENT</a:t>
            </a:r>
          </a:p>
          <a:p>
            <a:pPr algn="l"/>
            <a:r>
              <a:rPr lang="en-US" sz="1800" dirty="0">
                <a:solidFill>
                  <a:srgbClr val="6A963B"/>
                </a:solidFill>
              </a:rPr>
              <a:t>PREVENTION TIPS</a:t>
            </a:r>
          </a:p>
        </p:txBody>
      </p:sp>
      <p:sp>
        <p:nvSpPr>
          <p:cNvPr id="32" name="Subtitle 2"/>
          <p:cNvSpPr txBox="1">
            <a:spLocks/>
          </p:cNvSpPr>
          <p:nvPr/>
        </p:nvSpPr>
        <p:spPr>
          <a:xfrm>
            <a:off x="3349626" y="1476376"/>
            <a:ext cx="3231064" cy="6306765"/>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chemeClr val="tx1">
                    <a:lumMod val="65000"/>
                    <a:lumOff val="35000"/>
                  </a:schemeClr>
                </a:solidFill>
                <a:latin typeface="+mn-lt"/>
              </a:rPr>
              <a:t>Pests can carry disease. If you find bugs, ants, rodents, or other pests in your apartment, report it to management (</a:t>
            </a:r>
            <a:r>
              <a:rPr lang="en-US" sz="1200" dirty="0">
                <a:solidFill>
                  <a:srgbClr val="FF0000"/>
                </a:solidFill>
                <a:latin typeface="+mn-lt"/>
              </a:rPr>
              <a:t>insert phone number</a:t>
            </a:r>
            <a:r>
              <a:rPr lang="en-US" sz="1200" dirty="0">
                <a:solidFill>
                  <a:schemeClr val="tx1">
                    <a:lumMod val="65000"/>
                    <a:lumOff val="35000"/>
                  </a:schemeClr>
                </a:solidFill>
                <a:latin typeface="+mn-lt"/>
              </a:rPr>
              <a:t>) immediately. Pests are often not a sign of “dirtiness” and are something that can happen to any of us.</a:t>
            </a:r>
          </a:p>
          <a:p>
            <a:pPr marL="76412" indent="0">
              <a:buNone/>
            </a:pPr>
            <a:r>
              <a:rPr lang="en-US" sz="1200" i="1" dirty="0">
                <a:solidFill>
                  <a:schemeClr val="tx1">
                    <a:lumMod val="65000"/>
                    <a:lumOff val="35000"/>
                  </a:schemeClr>
                </a:solidFill>
                <a:latin typeface="+mn-lt"/>
              </a:rPr>
              <a:t> </a:t>
            </a:r>
            <a:endParaRPr lang="en-US" sz="1200" dirty="0">
              <a:solidFill>
                <a:schemeClr val="tx1">
                  <a:lumMod val="65000"/>
                  <a:lumOff val="35000"/>
                </a:schemeClr>
              </a:solidFill>
              <a:latin typeface="+mn-lt"/>
            </a:endParaRPr>
          </a:p>
          <a:p>
            <a:pPr marL="76412" indent="0">
              <a:buNone/>
            </a:pPr>
            <a:r>
              <a:rPr lang="en-US" sz="1200" dirty="0">
                <a:solidFill>
                  <a:schemeClr val="tx1">
                    <a:lumMod val="65000"/>
                    <a:lumOff val="35000"/>
                  </a:schemeClr>
                </a:solidFill>
                <a:latin typeface="+mn-lt"/>
              </a:rPr>
              <a:t>If you do find pests, please </a:t>
            </a:r>
            <a:r>
              <a:rPr lang="en-US" sz="1200" b="1" dirty="0">
                <a:solidFill>
                  <a:schemeClr val="tx1">
                    <a:lumMod val="65000"/>
                    <a:lumOff val="35000"/>
                  </a:schemeClr>
                </a:solidFill>
                <a:latin typeface="+mn-lt"/>
              </a:rPr>
              <a:t>use non-toxic pesticide products</a:t>
            </a:r>
            <a:r>
              <a:rPr lang="en-US" sz="1200" dirty="0">
                <a:solidFill>
                  <a:schemeClr val="tx1">
                    <a:lumMod val="65000"/>
                    <a:lumOff val="35000"/>
                  </a:schemeClr>
                </a:solidFill>
                <a:latin typeface="+mn-lt"/>
              </a:rPr>
              <a:t> and avoid those products that are dangerous to your health, such as Raid spray and Moth Balls. Most pesticides are poisons, and they are often </a:t>
            </a:r>
            <a:r>
              <a:rPr lang="en-US" sz="1200" b="1" dirty="0">
                <a:solidFill>
                  <a:schemeClr val="tx1">
                    <a:lumMod val="65000"/>
                    <a:lumOff val="35000"/>
                  </a:schemeClr>
                </a:solidFill>
                <a:latin typeface="+mn-lt"/>
              </a:rPr>
              <a:t>poisonous to humans</a:t>
            </a:r>
            <a:r>
              <a:rPr lang="en-US" sz="1200" dirty="0">
                <a:solidFill>
                  <a:schemeClr val="tx1">
                    <a:lumMod val="65000"/>
                    <a:lumOff val="35000"/>
                  </a:schemeClr>
                </a:solidFill>
                <a:latin typeface="+mn-lt"/>
              </a:rPr>
              <a:t>, as well as to pests. Studies have linked some pesticides to cancer, birth defects, neurological disorders, and immune system disorders, as well as allergies. </a:t>
            </a:r>
          </a:p>
          <a:p>
            <a:pPr marL="76412" indent="0">
              <a:buNone/>
            </a:pPr>
            <a:endParaRPr lang="en-US" sz="1200" dirty="0">
              <a:solidFill>
                <a:schemeClr val="tx1">
                  <a:lumMod val="65000"/>
                  <a:lumOff val="35000"/>
                </a:schemeClr>
              </a:solidFill>
              <a:latin typeface="+mn-lt"/>
            </a:endParaRPr>
          </a:p>
          <a:p>
            <a:pPr marL="76412" indent="0">
              <a:buNone/>
            </a:pPr>
            <a:r>
              <a:rPr lang="en-US" sz="1200" dirty="0">
                <a:solidFill>
                  <a:schemeClr val="tx1">
                    <a:lumMod val="65000"/>
                    <a:lumOff val="35000"/>
                  </a:schemeClr>
                </a:solidFill>
                <a:latin typeface="+mn-lt"/>
              </a:rPr>
              <a:t>Non-toxic solutions (such as sprinkling borax), baits and traps should be used prior to more aggressive means.</a:t>
            </a:r>
          </a:p>
          <a:p>
            <a:pPr marL="76412" indent="0">
              <a:buNone/>
            </a:pPr>
            <a:r>
              <a:rPr lang="en-US" sz="1200" dirty="0">
                <a:solidFill>
                  <a:schemeClr val="tx1">
                    <a:lumMod val="65000"/>
                    <a:lumOff val="35000"/>
                  </a:schemeClr>
                </a:solidFill>
                <a:latin typeface="+mn-lt"/>
              </a:rPr>
              <a:t> </a:t>
            </a:r>
          </a:p>
          <a:p>
            <a:pPr marL="76412" indent="0">
              <a:buNone/>
            </a:pPr>
            <a:r>
              <a:rPr lang="en-US" sz="1200" dirty="0">
                <a:solidFill>
                  <a:schemeClr val="tx1">
                    <a:lumMod val="65000"/>
                    <a:lumOff val="35000"/>
                  </a:schemeClr>
                </a:solidFill>
                <a:latin typeface="+mn-lt"/>
              </a:rPr>
              <a:t>The best strategy is </a:t>
            </a:r>
            <a:r>
              <a:rPr lang="en-US" sz="1200" b="1" dirty="0">
                <a:solidFill>
                  <a:schemeClr val="tx1">
                    <a:lumMod val="65000"/>
                    <a:lumOff val="35000"/>
                  </a:schemeClr>
                </a:solidFill>
                <a:latin typeface="+mn-lt"/>
              </a:rPr>
              <a:t>to keep pests from coming into your apartment in the first place</a:t>
            </a:r>
            <a:r>
              <a:rPr lang="en-US" sz="1200" dirty="0">
                <a:solidFill>
                  <a:schemeClr val="tx1">
                    <a:lumMod val="65000"/>
                    <a:lumOff val="35000"/>
                  </a:schemeClr>
                </a:solidFill>
                <a:latin typeface="+mn-lt"/>
              </a:rPr>
              <a:t>.</a:t>
            </a:r>
          </a:p>
          <a:p>
            <a:pPr marL="247862" indent="-171450"/>
            <a:r>
              <a:rPr lang="en-US" sz="1200" b="1" dirty="0">
                <a:solidFill>
                  <a:schemeClr val="tx1">
                    <a:lumMod val="65000"/>
                    <a:lumOff val="35000"/>
                  </a:schemeClr>
                </a:solidFill>
                <a:latin typeface="+mn-lt"/>
              </a:rPr>
              <a:t>Clean</a:t>
            </a:r>
            <a:r>
              <a:rPr lang="en-US" sz="1200" dirty="0">
                <a:solidFill>
                  <a:schemeClr val="tx1">
                    <a:lumMod val="65000"/>
                    <a:lumOff val="35000"/>
                  </a:schemeClr>
                </a:solidFill>
                <a:latin typeface="+mn-lt"/>
              </a:rPr>
              <a:t> up food and spills right away</a:t>
            </a:r>
          </a:p>
          <a:p>
            <a:pPr marL="247862" indent="-171450"/>
            <a:r>
              <a:rPr lang="en-US" sz="1200" b="1" dirty="0">
                <a:solidFill>
                  <a:schemeClr val="tx1">
                    <a:lumMod val="65000"/>
                    <a:lumOff val="35000"/>
                  </a:schemeClr>
                </a:solidFill>
                <a:latin typeface="+mn-lt"/>
              </a:rPr>
              <a:t>Clean</a:t>
            </a:r>
            <a:r>
              <a:rPr lang="en-US" sz="1200" dirty="0">
                <a:solidFill>
                  <a:schemeClr val="tx1">
                    <a:lumMod val="65000"/>
                    <a:lumOff val="35000"/>
                  </a:schemeClr>
                </a:solidFill>
                <a:latin typeface="+mn-lt"/>
              </a:rPr>
              <a:t> the kitchen regularly</a:t>
            </a:r>
          </a:p>
          <a:p>
            <a:pPr marL="247862" indent="-171450"/>
            <a:r>
              <a:rPr lang="en-US" sz="1200" b="1" dirty="0">
                <a:solidFill>
                  <a:schemeClr val="tx1">
                    <a:lumMod val="65000"/>
                    <a:lumOff val="35000"/>
                  </a:schemeClr>
                </a:solidFill>
                <a:latin typeface="+mn-lt"/>
              </a:rPr>
              <a:t>Sweep</a:t>
            </a:r>
            <a:r>
              <a:rPr lang="en-US" sz="1200" dirty="0">
                <a:solidFill>
                  <a:schemeClr val="tx1">
                    <a:lumMod val="65000"/>
                    <a:lumOff val="35000"/>
                  </a:schemeClr>
                </a:solidFill>
                <a:latin typeface="+mn-lt"/>
              </a:rPr>
              <a:t> the floors regularly</a:t>
            </a:r>
          </a:p>
          <a:p>
            <a:pPr marL="247862" indent="-171450"/>
            <a:r>
              <a:rPr lang="en-US" sz="1200" b="1" dirty="0">
                <a:solidFill>
                  <a:schemeClr val="tx1">
                    <a:lumMod val="65000"/>
                    <a:lumOff val="35000"/>
                  </a:schemeClr>
                </a:solidFill>
                <a:latin typeface="+mn-lt"/>
              </a:rPr>
              <a:t>Rise</a:t>
            </a:r>
            <a:r>
              <a:rPr lang="en-US" sz="1200" dirty="0">
                <a:solidFill>
                  <a:schemeClr val="tx1">
                    <a:lumMod val="65000"/>
                    <a:lumOff val="35000"/>
                  </a:schemeClr>
                </a:solidFill>
                <a:latin typeface="+mn-lt"/>
              </a:rPr>
              <a:t> bottles before recycling</a:t>
            </a:r>
          </a:p>
          <a:p>
            <a:pPr marL="247862" indent="-171450"/>
            <a:r>
              <a:rPr lang="en-US" sz="1200" b="1" dirty="0">
                <a:solidFill>
                  <a:schemeClr val="tx1">
                    <a:lumMod val="65000"/>
                    <a:lumOff val="35000"/>
                  </a:schemeClr>
                </a:solidFill>
                <a:latin typeface="+mn-lt"/>
              </a:rPr>
              <a:t>Take out </a:t>
            </a:r>
            <a:r>
              <a:rPr lang="en-US" sz="1200" dirty="0">
                <a:solidFill>
                  <a:schemeClr val="tx1">
                    <a:lumMod val="65000"/>
                    <a:lumOff val="35000"/>
                  </a:schemeClr>
                </a:solidFill>
                <a:latin typeface="+mn-lt"/>
              </a:rPr>
              <a:t>garbage and recycling regularly</a:t>
            </a:r>
          </a:p>
          <a:p>
            <a:pPr marL="247862" indent="-171450"/>
            <a:r>
              <a:rPr lang="en-US" sz="1200" b="1" dirty="0">
                <a:solidFill>
                  <a:schemeClr val="tx1">
                    <a:lumMod val="65000"/>
                    <a:lumOff val="35000"/>
                  </a:schemeClr>
                </a:solidFill>
                <a:latin typeface="+mn-lt"/>
              </a:rPr>
              <a:t>Minimize</a:t>
            </a:r>
            <a:r>
              <a:rPr lang="en-US" sz="1200" dirty="0">
                <a:solidFill>
                  <a:schemeClr val="tx1">
                    <a:lumMod val="65000"/>
                    <a:lumOff val="35000"/>
                  </a:schemeClr>
                </a:solidFill>
                <a:latin typeface="+mn-lt"/>
              </a:rPr>
              <a:t> clutter and paper piles</a:t>
            </a:r>
          </a:p>
        </p:txBody>
      </p:sp>
      <p:pic>
        <p:nvPicPr>
          <p:cNvPr id="26" name="Picture 25"/>
          <p:cNvPicPr>
            <a:picLocks noChangeAspect="1"/>
          </p:cNvPicPr>
          <p:nvPr/>
        </p:nvPicPr>
        <p:blipFill rotWithShape="1">
          <a:blip r:embed="rId4"/>
          <a:srcRect l="-21026" t="-13168" r="-18172" b="-7832"/>
          <a:stretch/>
        </p:blipFill>
        <p:spPr>
          <a:xfrm>
            <a:off x="5318568" y="8068129"/>
            <a:ext cx="734470" cy="638461"/>
          </a:xfrm>
          <a:prstGeom prst="rect">
            <a:avLst/>
          </a:prstGeom>
        </p:spPr>
      </p:pic>
      <p:pic>
        <p:nvPicPr>
          <p:cNvPr id="27" name="Picture 26"/>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28" name="Picture 27"/>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29" name="Picture 28"/>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796447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41</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latin typeface="+mj-lt"/>
              </a:rPr>
              <a:t>HEALTH HAZARDS</a:t>
            </a:r>
          </a:p>
          <a:p>
            <a:pPr algn="l"/>
            <a:r>
              <a:rPr lang="en-US" sz="1800" dirty="0">
                <a:solidFill>
                  <a:srgbClr val="6A963B"/>
                </a:solidFill>
                <a:latin typeface="+mj-lt"/>
              </a:rPr>
              <a:t>MITIGATION AND PREVENTION</a:t>
            </a:r>
          </a:p>
        </p:txBody>
      </p:sp>
      <p:sp>
        <p:nvSpPr>
          <p:cNvPr id="26" name="Subtitle 2"/>
          <p:cNvSpPr txBox="1">
            <a:spLocks/>
          </p:cNvSpPr>
          <p:nvPr/>
        </p:nvSpPr>
        <p:spPr>
          <a:xfrm>
            <a:off x="514350" y="1354667"/>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Radon</a:t>
            </a:r>
            <a:endParaRPr lang="en-US" sz="1200" b="1" dirty="0">
              <a:solidFill>
                <a:srgbClr val="FF0000"/>
              </a:solidFill>
              <a:latin typeface="+mj-lt"/>
            </a:endParaRPr>
          </a:p>
        </p:txBody>
      </p:sp>
      <p:sp>
        <p:nvSpPr>
          <p:cNvPr id="27" name="Subtitle 2"/>
          <p:cNvSpPr txBox="1">
            <a:spLocks/>
          </p:cNvSpPr>
          <p:nvPr/>
        </p:nvSpPr>
        <p:spPr>
          <a:xfrm>
            <a:off x="1525511" y="1354667"/>
            <a:ext cx="4488250" cy="836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chemeClr val="tx1">
                    <a:lumMod val="65000"/>
                    <a:lumOff val="35000"/>
                  </a:schemeClr>
                </a:solidFill>
                <a:latin typeface="+mn-lt"/>
              </a:rPr>
              <a:t>This building has been tested for Radon and there is a mitigation system in place if and when the gas is at a harmful level. Radon is a natural gas in the ground that rises up and can be deadly. </a:t>
            </a:r>
          </a:p>
        </p:txBody>
      </p:sp>
      <p:sp>
        <p:nvSpPr>
          <p:cNvPr id="28" name="Subtitle 2"/>
          <p:cNvSpPr txBox="1">
            <a:spLocks/>
          </p:cNvSpPr>
          <p:nvPr/>
        </p:nvSpPr>
        <p:spPr>
          <a:xfrm>
            <a:off x="514350" y="2279650"/>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Lead</a:t>
            </a:r>
            <a:endParaRPr lang="en-US" sz="1200" b="1" dirty="0">
              <a:solidFill>
                <a:srgbClr val="FF0000"/>
              </a:solidFill>
              <a:latin typeface="+mj-lt"/>
            </a:endParaRPr>
          </a:p>
        </p:txBody>
      </p:sp>
      <p:sp>
        <p:nvSpPr>
          <p:cNvPr id="29" name="Subtitle 2"/>
          <p:cNvSpPr txBox="1">
            <a:spLocks/>
          </p:cNvSpPr>
          <p:nvPr/>
        </p:nvSpPr>
        <p:spPr>
          <a:xfrm>
            <a:off x="1525511" y="2279650"/>
            <a:ext cx="4488250" cy="836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chemeClr val="tx1">
                    <a:lumMod val="65000"/>
                    <a:lumOff val="35000"/>
                  </a:schemeClr>
                </a:solidFill>
                <a:latin typeface="+mn-lt"/>
              </a:rPr>
              <a:t>During the rehab of this building, all lead has been removed.  If you suspect there is lead in your home, contact management.</a:t>
            </a:r>
          </a:p>
        </p:txBody>
      </p:sp>
      <p:sp>
        <p:nvSpPr>
          <p:cNvPr id="30" name="Subtitle 2"/>
          <p:cNvSpPr txBox="1">
            <a:spLocks/>
          </p:cNvSpPr>
          <p:nvPr/>
        </p:nvSpPr>
        <p:spPr>
          <a:xfrm>
            <a:off x="513407" y="3020483"/>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Asbestos</a:t>
            </a:r>
            <a:endParaRPr lang="en-US" sz="1200" b="1" dirty="0">
              <a:solidFill>
                <a:srgbClr val="FF0000"/>
              </a:solidFill>
              <a:latin typeface="+mj-lt"/>
            </a:endParaRPr>
          </a:p>
        </p:txBody>
      </p:sp>
      <p:sp>
        <p:nvSpPr>
          <p:cNvPr id="31" name="Subtitle 2"/>
          <p:cNvSpPr txBox="1">
            <a:spLocks/>
          </p:cNvSpPr>
          <p:nvPr/>
        </p:nvSpPr>
        <p:spPr>
          <a:xfrm>
            <a:off x="1524568" y="3020483"/>
            <a:ext cx="4488250" cy="12340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595959"/>
                </a:solidFill>
                <a:latin typeface="+mn-lt"/>
              </a:rPr>
              <a:t>During the rehab of this building, all asbestos was removed.  If you suspect there is asbestos in your home, contact management.</a:t>
            </a:r>
            <a:r>
              <a:rPr lang="en-US" sz="1200" dirty="0">
                <a:latin typeface="+mn-lt"/>
              </a:rPr>
              <a:t>  </a:t>
            </a:r>
            <a:r>
              <a:rPr lang="en-US" sz="1200" dirty="0">
                <a:solidFill>
                  <a:srgbClr val="FF0000"/>
                </a:solidFill>
                <a:latin typeface="+mn-lt"/>
              </a:rPr>
              <a:t>If the building is pre-1978 and asbestos wasn’t removed, ensure residents know to contact management if ceilings or walls have been damaged and there is potential exposure</a:t>
            </a:r>
            <a:r>
              <a:rPr lang="en-US" sz="1200" dirty="0">
                <a:latin typeface="+mn-lt"/>
              </a:rPr>
              <a:t>.</a:t>
            </a:r>
          </a:p>
        </p:txBody>
      </p:sp>
      <p:sp>
        <p:nvSpPr>
          <p:cNvPr id="32" name="Subtitle 2"/>
          <p:cNvSpPr txBox="1">
            <a:spLocks/>
          </p:cNvSpPr>
          <p:nvPr/>
        </p:nvSpPr>
        <p:spPr>
          <a:xfrm>
            <a:off x="514350" y="4397376"/>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Mold</a:t>
            </a:r>
            <a:endParaRPr lang="en-US" sz="1200" b="1" dirty="0">
              <a:solidFill>
                <a:srgbClr val="FF0000"/>
              </a:solidFill>
              <a:latin typeface="+mj-lt"/>
            </a:endParaRPr>
          </a:p>
        </p:txBody>
      </p:sp>
      <p:sp>
        <p:nvSpPr>
          <p:cNvPr id="52" name="Subtitle 2"/>
          <p:cNvSpPr txBox="1">
            <a:spLocks/>
          </p:cNvSpPr>
          <p:nvPr/>
        </p:nvSpPr>
        <p:spPr>
          <a:xfrm>
            <a:off x="1525511" y="4397377"/>
            <a:ext cx="4488250" cy="16033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595959"/>
                </a:solidFill>
                <a:latin typeface="+mn-lt"/>
              </a:rPr>
              <a:t>During the construction of the building, special care was taken to install anti-microbial surfaces and ensure proper water drainage to limit mold and moisture issues.  Be sure to check for and report mold, musty smells, or leaks as soon as possible and use your bathroom and kitchen exhaust fans as designed. Moisture damage can quickly lead to asthma and air quality issues as well as damage to the property.</a:t>
            </a:r>
          </a:p>
        </p:txBody>
      </p:sp>
      <p:sp>
        <p:nvSpPr>
          <p:cNvPr id="53" name="Subtitle 2"/>
          <p:cNvSpPr txBox="1">
            <a:spLocks/>
          </p:cNvSpPr>
          <p:nvPr/>
        </p:nvSpPr>
        <p:spPr>
          <a:xfrm>
            <a:off x="513407" y="6000751"/>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Fire</a:t>
            </a:r>
            <a:endParaRPr lang="en-US" sz="1200" b="1" dirty="0">
              <a:solidFill>
                <a:srgbClr val="FF0000"/>
              </a:solidFill>
              <a:latin typeface="+mj-lt"/>
            </a:endParaRPr>
          </a:p>
        </p:txBody>
      </p:sp>
      <p:sp>
        <p:nvSpPr>
          <p:cNvPr id="54" name="Subtitle 2"/>
          <p:cNvSpPr txBox="1">
            <a:spLocks/>
          </p:cNvSpPr>
          <p:nvPr/>
        </p:nvSpPr>
        <p:spPr>
          <a:xfrm>
            <a:off x="1524568" y="6000751"/>
            <a:ext cx="4488250" cy="836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595959"/>
                </a:solidFill>
                <a:latin typeface="+mn-lt"/>
              </a:rPr>
              <a:t>Smoke detectors have been installed to provide early warning against deadly smoke.  Do not dismantle your alarm.  If it starts beeping, the batteries need to be replaced.  Do so as soon as possible.  </a:t>
            </a:r>
          </a:p>
        </p:txBody>
      </p:sp>
      <p:sp>
        <p:nvSpPr>
          <p:cNvPr id="55" name="Subtitle 2"/>
          <p:cNvSpPr txBox="1">
            <a:spLocks/>
          </p:cNvSpPr>
          <p:nvPr/>
        </p:nvSpPr>
        <p:spPr>
          <a:xfrm>
            <a:off x="514350" y="6989234"/>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Carbon Monoxide</a:t>
            </a:r>
            <a:endParaRPr lang="en-US" sz="1200" b="1" dirty="0">
              <a:solidFill>
                <a:srgbClr val="FF0000"/>
              </a:solidFill>
              <a:latin typeface="+mj-lt"/>
            </a:endParaRPr>
          </a:p>
        </p:txBody>
      </p:sp>
      <p:sp>
        <p:nvSpPr>
          <p:cNvPr id="56" name="Subtitle 2"/>
          <p:cNvSpPr txBox="1">
            <a:spLocks/>
          </p:cNvSpPr>
          <p:nvPr/>
        </p:nvSpPr>
        <p:spPr>
          <a:xfrm>
            <a:off x="1525511" y="6989234"/>
            <a:ext cx="4488250" cy="836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595959"/>
                </a:solidFill>
              </a:rPr>
              <a:t>Monitors have been installed to prevent CO poisoning. </a:t>
            </a:r>
            <a:r>
              <a:rPr lang="en-US" sz="1200" dirty="0">
                <a:solidFill>
                  <a:srgbClr val="595959"/>
                </a:solidFill>
                <a:latin typeface="+mn-lt"/>
              </a:rPr>
              <a:t>Carbon Monoxide (CO) is a silent killer.  It has no smell, taste, or color. Do not dismantle or unplug your alarm.</a:t>
            </a:r>
          </a:p>
        </p:txBody>
      </p:sp>
      <p:sp>
        <p:nvSpPr>
          <p:cNvPr id="57" name="Rectangle 56"/>
          <p:cNvSpPr/>
          <p:nvPr/>
        </p:nvSpPr>
        <p:spPr>
          <a:xfrm>
            <a:off x="514350" y="7848700"/>
            <a:ext cx="3327401" cy="1015663"/>
          </a:xfrm>
          <a:prstGeom prst="rect">
            <a:avLst/>
          </a:prstGeom>
        </p:spPr>
        <p:txBody>
          <a:bodyPr wrap="square" anchor="t">
            <a:spAutoFit/>
          </a:bodyPr>
          <a:lstStyle/>
          <a:p>
            <a:r>
              <a:rPr lang="en-US" sz="1200" dirty="0">
                <a:solidFill>
                  <a:srgbClr val="6A963B"/>
                </a:solidFill>
              </a:rPr>
              <a:t>At least two times per year </a:t>
            </a:r>
            <a:r>
              <a:rPr lang="en-US" sz="1200" b="1" dirty="0">
                <a:solidFill>
                  <a:srgbClr val="6A963B"/>
                </a:solidFill>
              </a:rPr>
              <a:t>test your smoke detector</a:t>
            </a:r>
            <a:r>
              <a:rPr lang="en-US" sz="1200" dirty="0">
                <a:solidFill>
                  <a:srgbClr val="6A963B"/>
                </a:solidFill>
              </a:rPr>
              <a:t>. This is done by pushing the button in the center. Notify Management immediately if the alarm isn’t functioning. </a:t>
            </a:r>
          </a:p>
        </p:txBody>
      </p:sp>
      <p:pic>
        <p:nvPicPr>
          <p:cNvPr id="22" name="Picture 21"/>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23" name="Picture 22"/>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24" name="Picture 23"/>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33" name="Picture 32"/>
          <p:cNvPicPr>
            <a:picLocks noChangeAspect="1"/>
          </p:cNvPicPr>
          <p:nvPr/>
        </p:nvPicPr>
        <p:blipFill rotWithShape="1">
          <a:blip r:embed="rId7">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743861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5500754"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42</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6A963B"/>
                </a:solidFill>
                <a:latin typeface="+mj-lt"/>
              </a:rPr>
              <a:t>HEALTH HAZARDS</a:t>
            </a:r>
          </a:p>
          <a:p>
            <a:pPr algn="l"/>
            <a:r>
              <a:rPr lang="en-US" sz="1800" dirty="0">
                <a:solidFill>
                  <a:srgbClr val="6A963B"/>
                </a:solidFill>
                <a:latin typeface="+mj-lt"/>
              </a:rPr>
              <a:t>NON TOXIC FINISHES</a:t>
            </a:r>
          </a:p>
        </p:txBody>
      </p:sp>
      <p:sp>
        <p:nvSpPr>
          <p:cNvPr id="22" name="Subtitle 2"/>
          <p:cNvSpPr txBox="1">
            <a:spLocks/>
          </p:cNvSpPr>
          <p:nvPr/>
        </p:nvSpPr>
        <p:spPr>
          <a:xfrm>
            <a:off x="514350" y="1354668"/>
            <a:ext cx="5314950" cy="20584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chemeClr val="tx1">
                    <a:lumMod val="65000"/>
                    <a:lumOff val="35000"/>
                  </a:schemeClr>
                </a:solidFill>
                <a:latin typeface="+mn-lt"/>
              </a:rPr>
              <a:t>All the paints, coatings, adhesives and sealants used in the building have low/no volatile organic compounds (VOC). In addition, all composite wood products (cabinets, cupboards, countertops, etc…) have no added urea formaldehyde. VOC and formaldehyde are carcinogens that are often found in building finishes.</a:t>
            </a:r>
          </a:p>
          <a:p>
            <a:pPr marL="76412" indent="0">
              <a:buNone/>
            </a:pPr>
            <a:endParaRPr lang="en-US" sz="1200" dirty="0">
              <a:solidFill>
                <a:schemeClr val="tx1">
                  <a:lumMod val="65000"/>
                  <a:lumOff val="35000"/>
                </a:schemeClr>
              </a:solidFill>
              <a:latin typeface="+mn-lt"/>
            </a:endParaRPr>
          </a:p>
          <a:p>
            <a:pPr marL="76412" indent="0">
              <a:buNone/>
            </a:pPr>
            <a:r>
              <a:rPr lang="en-US" sz="1200" dirty="0">
                <a:solidFill>
                  <a:schemeClr val="tx1">
                    <a:lumMod val="65000"/>
                    <a:lumOff val="35000"/>
                  </a:schemeClr>
                </a:solidFill>
                <a:latin typeface="+mn-lt"/>
              </a:rPr>
              <a:t>If needing to use one of these products (sealing furniture, painting, caulking, etc…), please select No/Low VOCs and Urea Formaldehyde Free.  The following are good guidelines:</a:t>
            </a:r>
          </a:p>
        </p:txBody>
      </p:sp>
      <p:pic>
        <p:nvPicPr>
          <p:cNvPr id="23" name="Picture 22"/>
          <p:cNvPicPr>
            <a:picLocks noChangeAspect="1"/>
          </p:cNvPicPr>
          <p:nvPr/>
        </p:nvPicPr>
        <p:blipFill>
          <a:blip r:embed="rId4"/>
          <a:stretch>
            <a:fillRect/>
          </a:stretch>
        </p:blipFill>
        <p:spPr>
          <a:xfrm>
            <a:off x="12700" y="3395317"/>
            <a:ext cx="6845300" cy="2764534"/>
          </a:xfrm>
          <a:prstGeom prst="rect">
            <a:avLst/>
          </a:prstGeom>
        </p:spPr>
      </p:pic>
      <p:sp>
        <p:nvSpPr>
          <p:cNvPr id="32" name="Subtitle 2"/>
          <p:cNvSpPr txBox="1">
            <a:spLocks/>
          </p:cNvSpPr>
          <p:nvPr/>
        </p:nvSpPr>
        <p:spPr>
          <a:xfrm>
            <a:off x="1613076" y="3971927"/>
            <a:ext cx="4986404" cy="3651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bg1"/>
                </a:solidFill>
                <a:latin typeface="+mj-lt"/>
              </a:rPr>
              <a:t>PAINT TYPE						MAXIMUM VOC LIMIT</a:t>
            </a:r>
          </a:p>
        </p:txBody>
      </p:sp>
      <p:sp>
        <p:nvSpPr>
          <p:cNvPr id="52" name="Subtitle 2"/>
          <p:cNvSpPr txBox="1">
            <a:spLocks/>
          </p:cNvSpPr>
          <p:nvPr/>
        </p:nvSpPr>
        <p:spPr>
          <a:xfrm>
            <a:off x="1613076" y="4336260"/>
            <a:ext cx="4986404" cy="13668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FFFFFF"/>
                </a:solidFill>
                <a:latin typeface="+mn-lt"/>
              </a:rPr>
              <a:t>Primers and sealers				100 g/L</a:t>
            </a:r>
          </a:p>
          <a:p>
            <a:pPr marL="76412" indent="0">
              <a:buNone/>
            </a:pPr>
            <a:r>
              <a:rPr lang="en-US" sz="1200" dirty="0">
                <a:solidFill>
                  <a:srgbClr val="FFFFFF"/>
                </a:solidFill>
                <a:latin typeface="+mn-lt"/>
              </a:rPr>
              <a:t>Coatings, flats and non-flats			50 g/L</a:t>
            </a:r>
          </a:p>
          <a:p>
            <a:pPr marL="76412" indent="0">
              <a:buNone/>
            </a:pPr>
            <a:r>
              <a:rPr lang="en-US" sz="1200" dirty="0">
                <a:solidFill>
                  <a:srgbClr val="FFFFFF"/>
                </a:solidFill>
                <a:latin typeface="+mn-lt"/>
              </a:rPr>
              <a:t>Opaque floor coatings				50 g/L</a:t>
            </a:r>
          </a:p>
          <a:p>
            <a:pPr marL="76412" indent="0">
              <a:buNone/>
            </a:pPr>
            <a:r>
              <a:rPr lang="en-US" sz="1200" dirty="0">
                <a:solidFill>
                  <a:srgbClr val="FFFFFF"/>
                </a:solidFill>
                <a:latin typeface="+mn-lt"/>
              </a:rPr>
              <a:t>Rust preventative coatings			100g/L</a:t>
            </a:r>
          </a:p>
          <a:p>
            <a:pPr marL="76412" indent="0">
              <a:buNone/>
            </a:pPr>
            <a:r>
              <a:rPr lang="en-US" sz="1200" dirty="0">
                <a:solidFill>
                  <a:srgbClr val="FFFFFF"/>
                </a:solidFill>
                <a:latin typeface="+mn-lt"/>
              </a:rPr>
              <a:t>Clear wood finishes				275 g/L</a:t>
            </a:r>
          </a:p>
        </p:txBody>
      </p:sp>
      <p:pic>
        <p:nvPicPr>
          <p:cNvPr id="3" name="Picture 2"/>
          <p:cNvPicPr>
            <a:picLocks noChangeAspect="1"/>
          </p:cNvPicPr>
          <p:nvPr/>
        </p:nvPicPr>
        <p:blipFill>
          <a:blip r:embed="rId5"/>
          <a:stretch>
            <a:fillRect/>
          </a:stretch>
        </p:blipFill>
        <p:spPr>
          <a:xfrm>
            <a:off x="444671" y="4320384"/>
            <a:ext cx="1016000" cy="914400"/>
          </a:xfrm>
          <a:prstGeom prst="rect">
            <a:avLst/>
          </a:prstGeom>
        </p:spPr>
      </p:pic>
      <p:pic>
        <p:nvPicPr>
          <p:cNvPr id="14" name="Picture 13"/>
          <p:cNvPicPr>
            <a:picLocks noChangeAspect="1"/>
          </p:cNvPicPr>
          <p:nvPr/>
        </p:nvPicPr>
        <p:blipFill rotWithShape="1">
          <a:blip r:embed="rId6"/>
          <a:srcRect l="-21026" t="-13168" r="-18172" b="-7832"/>
          <a:stretch/>
        </p:blipFill>
        <p:spPr>
          <a:xfrm>
            <a:off x="5318568" y="8068129"/>
            <a:ext cx="734470" cy="638461"/>
          </a:xfrm>
          <a:prstGeom prst="rect">
            <a:avLst/>
          </a:prstGeom>
        </p:spPr>
      </p:pic>
      <p:pic>
        <p:nvPicPr>
          <p:cNvPr id="15" name="Picture 14"/>
          <p:cNvPicPr>
            <a:picLocks noChangeAspect="1"/>
          </p:cNvPicPr>
          <p:nvPr/>
        </p:nvPicPr>
        <p:blipFill rotWithShape="1">
          <a:blip r:embed="rId7">
            <a:lum bright="70000" contrast="-70000"/>
          </a:blip>
          <a:srcRect l="-15248" t="-13168" r="-14156" b="-7832"/>
          <a:stretch/>
        </p:blipFill>
        <p:spPr>
          <a:xfrm>
            <a:off x="4145643" y="8068129"/>
            <a:ext cx="682795" cy="638461"/>
          </a:xfrm>
          <a:prstGeom prst="rect">
            <a:avLst/>
          </a:prstGeom>
        </p:spPr>
      </p:pic>
      <p:pic>
        <p:nvPicPr>
          <p:cNvPr id="16" name="Picture 15"/>
          <p:cNvPicPr>
            <a:picLocks noChangeAspect="1"/>
          </p:cNvPicPr>
          <p:nvPr/>
        </p:nvPicPr>
        <p:blipFill rotWithShape="1">
          <a:blip r:embed="rId8">
            <a:lum bright="70000" contrast="-70000"/>
          </a:blip>
          <a:srcRect l="-12497" t="-13168" r="-11062" b="-7832"/>
          <a:stretch/>
        </p:blipFill>
        <p:spPr>
          <a:xfrm>
            <a:off x="4762500" y="8068129"/>
            <a:ext cx="651949" cy="638461"/>
          </a:xfrm>
          <a:prstGeom prst="rect">
            <a:avLst/>
          </a:prstGeom>
        </p:spPr>
      </p:pic>
      <p:pic>
        <p:nvPicPr>
          <p:cNvPr id="17" name="Picture 16"/>
          <p:cNvPicPr>
            <a:picLocks noChangeAspect="1"/>
          </p:cNvPicPr>
          <p:nvPr/>
        </p:nvPicPr>
        <p:blipFill rotWithShape="1">
          <a:blip r:embed="rId9">
            <a:lum bright="70000" contrast="-70000"/>
          </a:blip>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169262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b="11372"/>
          <a:stretch/>
        </p:blipFill>
        <p:spPr>
          <a:xfrm>
            <a:off x="0" y="12501"/>
            <a:ext cx="6858000" cy="9131499"/>
          </a:xfrm>
          <a:prstGeom prst="rect">
            <a:avLst/>
          </a:prstGeom>
        </p:spPr>
      </p:pic>
      <p:pic>
        <p:nvPicPr>
          <p:cNvPr id="7" name="Picture 6"/>
          <p:cNvPicPr>
            <a:picLocks noChangeAspect="1"/>
          </p:cNvPicPr>
          <p:nvPr/>
        </p:nvPicPr>
        <p:blipFill>
          <a:blip r:embed="rId4"/>
          <a:stretch>
            <a:fillRect/>
          </a:stretch>
        </p:blipFill>
        <p:spPr>
          <a:xfrm>
            <a:off x="1886667" y="2865426"/>
            <a:ext cx="3200400" cy="3200400"/>
          </a:xfrm>
          <a:prstGeom prst="rect">
            <a:avLst/>
          </a:prstGeom>
        </p:spPr>
      </p:pic>
    </p:spTree>
    <p:extLst>
      <p:ext uri="{BB962C8B-B14F-4D97-AF65-F5344CB8AC3E}">
        <p14:creationId xmlns:p14="http://schemas.microsoft.com/office/powerpoint/2010/main" val="4007155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5529129" y="176675"/>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44</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EBB700"/>
                </a:solidFill>
                <a:latin typeface="+mj-lt"/>
              </a:rPr>
              <a:t>EMERGENCY PLAN</a:t>
            </a:r>
          </a:p>
        </p:txBody>
      </p:sp>
      <p:sp>
        <p:nvSpPr>
          <p:cNvPr id="13" name="Subtitle 2"/>
          <p:cNvSpPr txBox="1">
            <a:spLocks/>
          </p:cNvSpPr>
          <p:nvPr/>
        </p:nvSpPr>
        <p:spPr>
          <a:xfrm>
            <a:off x="514350" y="1354667"/>
            <a:ext cx="1263650" cy="17840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Tornado</a:t>
            </a:r>
            <a:endParaRPr lang="en-US" sz="1200" b="1" dirty="0">
              <a:solidFill>
                <a:srgbClr val="FF0000"/>
              </a:solidFill>
              <a:latin typeface="+mj-lt"/>
            </a:endParaRPr>
          </a:p>
        </p:txBody>
      </p:sp>
      <p:sp>
        <p:nvSpPr>
          <p:cNvPr id="20" name="Subtitle 2"/>
          <p:cNvSpPr txBox="1">
            <a:spLocks/>
          </p:cNvSpPr>
          <p:nvPr/>
        </p:nvSpPr>
        <p:spPr>
          <a:xfrm>
            <a:off x="1525511" y="1354667"/>
            <a:ext cx="4488250" cy="17840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When a warning is issued by sirens or other means, seek inside shelter. Consider: (1) Small interior rooms on the lowest floor and without windows, (2) Hallways on the lowest floor away from doors and windows, and (3) Rooms constructed with reinforced concrete, brick, or block with no windows. • Stay away from outside walls and windows. • Use arms to protect head and neck. • Remain sheltered until the tornado threat is announced to be over. </a:t>
            </a:r>
          </a:p>
        </p:txBody>
      </p:sp>
      <p:sp>
        <p:nvSpPr>
          <p:cNvPr id="21" name="Subtitle 2"/>
          <p:cNvSpPr txBox="1">
            <a:spLocks/>
          </p:cNvSpPr>
          <p:nvPr/>
        </p:nvSpPr>
        <p:spPr>
          <a:xfrm>
            <a:off x="514350" y="3004305"/>
            <a:ext cx="1263650" cy="10619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Earthquake</a:t>
            </a:r>
            <a:endParaRPr lang="en-US" sz="1200" b="1" dirty="0">
              <a:solidFill>
                <a:srgbClr val="FF0000"/>
              </a:solidFill>
              <a:latin typeface="+mj-lt"/>
            </a:endParaRPr>
          </a:p>
        </p:txBody>
      </p:sp>
      <p:sp>
        <p:nvSpPr>
          <p:cNvPr id="22" name="Subtitle 2"/>
          <p:cNvSpPr txBox="1">
            <a:spLocks/>
          </p:cNvSpPr>
          <p:nvPr/>
        </p:nvSpPr>
        <p:spPr>
          <a:xfrm>
            <a:off x="1525511" y="3004305"/>
            <a:ext cx="4488250" cy="10619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Stay calm and keep away from overhead fixtures, windows, filing cabinets, and electrical power. • Assist people with disabilities in finding a safe place. • Evacuate as instructed by a designated official. </a:t>
            </a:r>
          </a:p>
        </p:txBody>
      </p:sp>
      <p:sp>
        <p:nvSpPr>
          <p:cNvPr id="23" name="Subtitle 2"/>
          <p:cNvSpPr txBox="1">
            <a:spLocks/>
          </p:cNvSpPr>
          <p:nvPr/>
        </p:nvSpPr>
        <p:spPr>
          <a:xfrm>
            <a:off x="514350" y="3927927"/>
            <a:ext cx="1263650" cy="10619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Hurricane</a:t>
            </a:r>
            <a:endParaRPr lang="en-US" sz="1200" b="1" dirty="0">
              <a:solidFill>
                <a:srgbClr val="FF0000"/>
              </a:solidFill>
              <a:latin typeface="+mj-lt"/>
            </a:endParaRPr>
          </a:p>
        </p:txBody>
      </p:sp>
      <p:sp>
        <p:nvSpPr>
          <p:cNvPr id="24" name="Subtitle 2"/>
          <p:cNvSpPr txBox="1">
            <a:spLocks/>
          </p:cNvSpPr>
          <p:nvPr/>
        </p:nvSpPr>
        <p:spPr>
          <a:xfrm>
            <a:off x="1525510" y="3869696"/>
            <a:ext cx="4923415" cy="36178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If a </a:t>
            </a:r>
            <a:r>
              <a:rPr lang="en-US" sz="1200" b="1" dirty="0">
                <a:solidFill>
                  <a:schemeClr val="tx1">
                    <a:lumMod val="65000"/>
                    <a:lumOff val="35000"/>
                  </a:schemeClr>
                </a:solidFill>
                <a:latin typeface="+mn-lt"/>
              </a:rPr>
              <a:t>hurricane watch </a:t>
            </a:r>
            <a:r>
              <a:rPr lang="en-US" sz="1200" dirty="0">
                <a:solidFill>
                  <a:schemeClr val="tx1">
                    <a:lumMod val="65000"/>
                    <a:lumOff val="35000"/>
                  </a:schemeClr>
                </a:solidFill>
                <a:latin typeface="+mn-lt"/>
              </a:rPr>
              <a:t>has been issued: Stay calm and await instructions from a designated official. • Continue to monitor local TV and radio stations for instructions. • Move out of low-lying areas or from the coast, at the request of officials. • If you are on high ground, away from the coast and plan to stay, secure the building, moving all loose items indoors and boarding up windows and openings. • Collect drinking water in appropriate containers. </a:t>
            </a:r>
          </a:p>
          <a:p>
            <a:pPr marL="0" indent="0">
              <a:buNone/>
            </a:pPr>
            <a:r>
              <a:rPr lang="en-US" sz="1200" dirty="0">
                <a:solidFill>
                  <a:schemeClr val="tx1">
                    <a:lumMod val="65000"/>
                    <a:lumOff val="35000"/>
                  </a:schemeClr>
                </a:solidFill>
                <a:latin typeface="+mn-lt"/>
              </a:rPr>
              <a:t>If a </a:t>
            </a:r>
            <a:r>
              <a:rPr lang="en-US" sz="1200" b="1" dirty="0">
                <a:solidFill>
                  <a:schemeClr val="tx1">
                    <a:lumMod val="65000"/>
                    <a:lumOff val="35000"/>
                  </a:schemeClr>
                </a:solidFill>
                <a:latin typeface="+mn-lt"/>
              </a:rPr>
              <a:t>hurricane warning</a:t>
            </a:r>
            <a:r>
              <a:rPr lang="en-US" sz="1200" dirty="0">
                <a:solidFill>
                  <a:schemeClr val="tx1">
                    <a:lumMod val="65000"/>
                    <a:lumOff val="35000"/>
                  </a:schemeClr>
                </a:solidFill>
                <a:latin typeface="+mn-lt"/>
              </a:rPr>
              <a:t> has been issued:  Be ready to evacuate as directed by a designated official. • Leave areas that might be affected by storm tide or stream flooding. </a:t>
            </a:r>
          </a:p>
          <a:p>
            <a:pPr marL="0" indent="0">
              <a:buNone/>
            </a:pPr>
            <a:r>
              <a:rPr lang="en-US" sz="1200" b="1" dirty="0">
                <a:solidFill>
                  <a:schemeClr val="tx1">
                    <a:lumMod val="65000"/>
                    <a:lumOff val="35000"/>
                  </a:schemeClr>
                </a:solidFill>
                <a:latin typeface="+mn-lt"/>
              </a:rPr>
              <a:t>During a hurricane</a:t>
            </a:r>
            <a:r>
              <a:rPr lang="en-US" sz="1200" dirty="0">
                <a:solidFill>
                  <a:schemeClr val="tx1">
                    <a:lumMod val="65000"/>
                    <a:lumOff val="35000"/>
                  </a:schemeClr>
                </a:solidFill>
                <a:latin typeface="+mn-lt"/>
              </a:rPr>
              <a:t>: Remain indoors and consider the following: (1) Small interior rooms on the lowest floor and without windows, (2) Hallways on the lowest floor away from doors and windows, and (3) Rooms constructed with reinforced concrete, brick, or block with no windows. </a:t>
            </a:r>
          </a:p>
        </p:txBody>
      </p:sp>
      <p:sp>
        <p:nvSpPr>
          <p:cNvPr id="19" name="Subtitle 2"/>
          <p:cNvSpPr txBox="1">
            <a:spLocks/>
          </p:cNvSpPr>
          <p:nvPr/>
        </p:nvSpPr>
        <p:spPr>
          <a:xfrm>
            <a:off x="514350" y="7310777"/>
            <a:ext cx="1263650" cy="10619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Blizzard</a:t>
            </a:r>
            <a:endParaRPr lang="en-US" sz="1200" b="1" dirty="0">
              <a:solidFill>
                <a:srgbClr val="FF0000"/>
              </a:solidFill>
              <a:latin typeface="+mj-lt"/>
            </a:endParaRPr>
          </a:p>
        </p:txBody>
      </p:sp>
      <p:sp>
        <p:nvSpPr>
          <p:cNvPr id="25" name="Subtitle 2"/>
          <p:cNvSpPr txBox="1">
            <a:spLocks/>
          </p:cNvSpPr>
          <p:nvPr/>
        </p:nvSpPr>
        <p:spPr>
          <a:xfrm>
            <a:off x="1523059" y="6959744"/>
            <a:ext cx="4923414" cy="16268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Stay calm and await instructions from a designated official. • Stay indoors! • If there is no heat: - Close off unneeded rooms or areas. - Stuff towels or rags in cracks under doors. - Cover windows at night. • Eat and drink. Food provides the body with energy and heat. Fluids prevent dehydration. • Wear layers of loose-fitting, light-weight, warm clothing, if available.</a:t>
            </a:r>
          </a:p>
        </p:txBody>
      </p:sp>
      <p:pic>
        <p:nvPicPr>
          <p:cNvPr id="30" name="Picture 29"/>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31" name="Picture 30"/>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32" name="Picture 31"/>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33" name="Picture 32"/>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617911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529129" y="172637"/>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45</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EBB700"/>
                </a:solidFill>
                <a:latin typeface="+mj-lt"/>
              </a:rPr>
              <a:t>SITE MAINTENANCE</a:t>
            </a:r>
          </a:p>
        </p:txBody>
      </p:sp>
      <p:sp>
        <p:nvSpPr>
          <p:cNvPr id="16" name="Subtitle 2"/>
          <p:cNvSpPr txBox="1">
            <a:spLocks/>
          </p:cNvSpPr>
          <p:nvPr/>
        </p:nvSpPr>
        <p:spPr>
          <a:xfrm>
            <a:off x="514350" y="1354667"/>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Personal Items</a:t>
            </a:r>
            <a:endParaRPr lang="en-US" sz="1200" b="1" dirty="0">
              <a:solidFill>
                <a:srgbClr val="FF0000"/>
              </a:solidFill>
              <a:latin typeface="+mj-lt"/>
            </a:endParaRPr>
          </a:p>
        </p:txBody>
      </p:sp>
      <p:sp>
        <p:nvSpPr>
          <p:cNvPr id="18" name="Subtitle 2"/>
          <p:cNvSpPr txBox="1">
            <a:spLocks/>
          </p:cNvSpPr>
          <p:nvPr/>
        </p:nvSpPr>
        <p:spPr>
          <a:xfrm>
            <a:off x="1525511" y="1354667"/>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In order to keep pests away and maintain the beauty of the neighborhood, please keep the sidewalks and public common areas clear of any bicycles, motorcycles, grills, toys, trash, cigarettes, or other personal items.  </a:t>
            </a:r>
            <a:endParaRPr lang="en-US" sz="1200" dirty="0">
              <a:latin typeface="+mn-lt"/>
            </a:endParaRPr>
          </a:p>
        </p:txBody>
      </p:sp>
      <p:sp>
        <p:nvSpPr>
          <p:cNvPr id="19" name="Subtitle 2"/>
          <p:cNvSpPr txBox="1">
            <a:spLocks/>
          </p:cNvSpPr>
          <p:nvPr/>
        </p:nvSpPr>
        <p:spPr>
          <a:xfrm>
            <a:off x="514350" y="2397125"/>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Patios/</a:t>
            </a:r>
            <a:br>
              <a:rPr lang="en-US" sz="1200" b="1" dirty="0">
                <a:solidFill>
                  <a:schemeClr val="tx1">
                    <a:lumMod val="65000"/>
                    <a:lumOff val="35000"/>
                  </a:schemeClr>
                </a:solidFill>
                <a:latin typeface="+mj-lt"/>
              </a:rPr>
            </a:br>
            <a:r>
              <a:rPr lang="en-US" sz="1200" b="1" dirty="0">
                <a:solidFill>
                  <a:schemeClr val="tx1">
                    <a:lumMod val="65000"/>
                    <a:lumOff val="35000"/>
                  </a:schemeClr>
                </a:solidFill>
                <a:latin typeface="+mj-lt"/>
              </a:rPr>
              <a:t>Decks</a:t>
            </a:r>
            <a:endParaRPr lang="en-US" sz="1200" b="1" dirty="0">
              <a:solidFill>
                <a:srgbClr val="FF0000"/>
              </a:solidFill>
              <a:latin typeface="+mj-lt"/>
            </a:endParaRPr>
          </a:p>
        </p:txBody>
      </p:sp>
      <p:sp>
        <p:nvSpPr>
          <p:cNvPr id="22" name="Subtitle 2"/>
          <p:cNvSpPr txBox="1">
            <a:spLocks/>
          </p:cNvSpPr>
          <p:nvPr/>
        </p:nvSpPr>
        <p:spPr>
          <a:xfrm>
            <a:off x="1525511" y="2397125"/>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When cleaning your patio, deck, or sidewalk please sweep it off with a broom rather than using a hose or water.  This decreases cracking of the cement and helps to conserve water.</a:t>
            </a:r>
          </a:p>
        </p:txBody>
      </p:sp>
      <p:sp>
        <p:nvSpPr>
          <p:cNvPr id="27" name="Subtitle 2"/>
          <p:cNvSpPr txBox="1">
            <a:spLocks/>
          </p:cNvSpPr>
          <p:nvPr/>
        </p:nvSpPr>
        <p:spPr>
          <a:xfrm>
            <a:off x="513407" y="3491441"/>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Beautifying</a:t>
            </a:r>
            <a:endParaRPr lang="en-US" sz="1200" b="1" dirty="0">
              <a:solidFill>
                <a:srgbClr val="FF0000"/>
              </a:solidFill>
              <a:latin typeface="+mj-lt"/>
            </a:endParaRPr>
          </a:p>
        </p:txBody>
      </p:sp>
      <p:sp>
        <p:nvSpPr>
          <p:cNvPr id="28" name="Subtitle 2"/>
          <p:cNvSpPr txBox="1">
            <a:spLocks/>
          </p:cNvSpPr>
          <p:nvPr/>
        </p:nvSpPr>
        <p:spPr>
          <a:xfrm>
            <a:off x="1524568" y="3491441"/>
            <a:ext cx="4488250" cy="15885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To maintain a nice exterior appearance throughout the community, all window coverings must be approved or furnished by management.  No signs, signal, illumination, or advertisements are allowed to be displayed on widows, doors, or any other part of the building.  If you wish to hang personal items near your entrance, please contact management for approval first.  </a:t>
            </a:r>
            <a:endParaRPr lang="en-US" sz="1200" dirty="0">
              <a:latin typeface="+mn-lt"/>
            </a:endParaRPr>
          </a:p>
        </p:txBody>
      </p:sp>
      <p:sp>
        <p:nvSpPr>
          <p:cNvPr id="29" name="Subtitle 2"/>
          <p:cNvSpPr txBox="1">
            <a:spLocks/>
          </p:cNvSpPr>
          <p:nvPr/>
        </p:nvSpPr>
        <p:spPr>
          <a:xfrm>
            <a:off x="513407" y="5143500"/>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Landscape</a:t>
            </a:r>
            <a:endParaRPr lang="en-US" sz="1200" b="1" dirty="0">
              <a:solidFill>
                <a:srgbClr val="FF0000"/>
              </a:solidFill>
              <a:latin typeface="+mj-lt"/>
            </a:endParaRPr>
          </a:p>
        </p:txBody>
      </p:sp>
      <p:sp>
        <p:nvSpPr>
          <p:cNvPr id="30" name="Subtitle 2"/>
          <p:cNvSpPr txBox="1">
            <a:spLocks/>
          </p:cNvSpPr>
          <p:nvPr/>
        </p:nvSpPr>
        <p:spPr>
          <a:xfrm>
            <a:off x="1524568" y="5143500"/>
            <a:ext cx="4488250" cy="14128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The plants on this property are either local plants native to the climate and region or plants that survive well in our climate with little need for maintenance.  This helps conserve water, provides needed habitat for local wildlife, and limits weed growth.  If you would like to plant some of your own plants, please contact management for any guidelines or rules.</a:t>
            </a:r>
          </a:p>
        </p:txBody>
      </p:sp>
      <p:sp>
        <p:nvSpPr>
          <p:cNvPr id="31" name="Subtitle 2"/>
          <p:cNvSpPr txBox="1">
            <a:spLocks/>
          </p:cNvSpPr>
          <p:nvPr/>
        </p:nvSpPr>
        <p:spPr>
          <a:xfrm>
            <a:off x="514350" y="6680417"/>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Irrigation</a:t>
            </a:r>
            <a:endParaRPr lang="en-US" sz="1200" b="1" dirty="0">
              <a:solidFill>
                <a:srgbClr val="FF0000"/>
              </a:solidFill>
              <a:latin typeface="+mj-lt"/>
            </a:endParaRPr>
          </a:p>
        </p:txBody>
      </p:sp>
      <p:sp>
        <p:nvSpPr>
          <p:cNvPr id="32" name="Subtitle 2"/>
          <p:cNvSpPr txBox="1">
            <a:spLocks/>
          </p:cNvSpPr>
          <p:nvPr/>
        </p:nvSpPr>
        <p:spPr>
          <a:xfrm>
            <a:off x="1525511" y="6680417"/>
            <a:ext cx="4488250" cy="14128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The irrigation or lawn watering system was designed to limit water use while ensuring we maintain healthy plants.  The plants receive just the amount of water they need through the use of zoned systems, drip irrigation, and a rain sensor.  If you notice an issue with the irrigation system, please let management know.</a:t>
            </a:r>
          </a:p>
        </p:txBody>
      </p:sp>
      <p:pic>
        <p:nvPicPr>
          <p:cNvPr id="20" name="Picture 19"/>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21" name="Picture 20"/>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23" name="Picture 22"/>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25" name="Picture 24"/>
          <p:cNvPicPr>
            <a:picLocks noChangeAspect="1"/>
          </p:cNvPicPr>
          <p:nvPr/>
        </p:nvPicPr>
        <p:blipFill rotWithShape="1">
          <a:blip r:embed="rId7"/>
          <a:srcRect l="-15247" t="-13168" r="-21025" b="-7832"/>
          <a:stretch/>
        </p:blipFill>
        <p:spPr>
          <a:xfrm>
            <a:off x="5942101" y="8068129"/>
            <a:ext cx="719038" cy="638461"/>
          </a:xfrm>
          <a:prstGeom prst="rect">
            <a:avLst/>
          </a:prstGeom>
        </p:spPr>
      </p:pic>
      <p:sp>
        <p:nvSpPr>
          <p:cNvPr id="26" name="Subtitle 2"/>
          <p:cNvSpPr txBox="1">
            <a:spLocks/>
          </p:cNvSpPr>
          <p:nvPr/>
        </p:nvSpPr>
        <p:spPr>
          <a:xfrm>
            <a:off x="514350" y="8156792"/>
            <a:ext cx="1198336"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Management</a:t>
            </a:r>
            <a:endParaRPr lang="en-US" sz="1200" b="1" dirty="0">
              <a:solidFill>
                <a:srgbClr val="FF0000"/>
              </a:solidFill>
              <a:latin typeface="+mj-lt"/>
            </a:endParaRPr>
          </a:p>
        </p:txBody>
      </p:sp>
      <p:sp>
        <p:nvSpPr>
          <p:cNvPr id="33" name="Subtitle 2"/>
          <p:cNvSpPr txBox="1">
            <a:spLocks/>
          </p:cNvSpPr>
          <p:nvPr/>
        </p:nvSpPr>
        <p:spPr>
          <a:xfrm>
            <a:off x="1712686" y="8156556"/>
            <a:ext cx="4005943" cy="3900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000-000-0000</a:t>
            </a:r>
          </a:p>
        </p:txBody>
      </p:sp>
    </p:spTree>
    <p:extLst>
      <p:ext uri="{BB962C8B-B14F-4D97-AF65-F5344CB8AC3E}">
        <p14:creationId xmlns:p14="http://schemas.microsoft.com/office/powerpoint/2010/main" val="93808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529129" y="172637"/>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46</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EBB700"/>
                </a:solidFill>
                <a:latin typeface="+mj-lt"/>
              </a:rPr>
              <a:t>HOME MAINTENANCE CHECKLIST</a:t>
            </a:r>
          </a:p>
        </p:txBody>
      </p:sp>
      <p:sp>
        <p:nvSpPr>
          <p:cNvPr id="16" name="Subtitle 2"/>
          <p:cNvSpPr txBox="1">
            <a:spLocks/>
          </p:cNvSpPr>
          <p:nvPr/>
        </p:nvSpPr>
        <p:spPr>
          <a:xfrm>
            <a:off x="514350" y="1902356"/>
            <a:ext cx="4899117" cy="343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INTERIOR WALLS, CEILINGS, DOORS</a:t>
            </a:r>
            <a:endParaRPr lang="en-US" sz="1200" b="1" dirty="0">
              <a:solidFill>
                <a:srgbClr val="FF0000"/>
              </a:solidFill>
              <a:latin typeface="+mj-lt"/>
            </a:endParaRPr>
          </a:p>
        </p:txBody>
      </p:sp>
      <p:sp>
        <p:nvSpPr>
          <p:cNvPr id="18" name="Subtitle 2"/>
          <p:cNvSpPr txBox="1">
            <a:spLocks/>
          </p:cNvSpPr>
          <p:nvPr/>
        </p:nvSpPr>
        <p:spPr>
          <a:xfrm>
            <a:off x="514349" y="2278065"/>
            <a:ext cx="5829301" cy="8969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Check for signs of water damage		x				x</a:t>
            </a:r>
          </a:p>
          <a:p>
            <a:pPr marL="0" indent="0">
              <a:buNone/>
            </a:pPr>
            <a:r>
              <a:rPr lang="en-US" sz="1200" dirty="0">
                <a:solidFill>
                  <a:srgbClr val="595959"/>
                </a:solidFill>
                <a:latin typeface="+mn-lt"/>
              </a:rPr>
              <a:t>Check operation of windows and doors	x</a:t>
            </a:r>
          </a:p>
          <a:p>
            <a:pPr marL="0" indent="0">
              <a:buNone/>
            </a:pPr>
            <a:r>
              <a:rPr lang="en-US" sz="1200" dirty="0">
                <a:solidFill>
                  <a:srgbClr val="595959"/>
                </a:solidFill>
                <a:latin typeface="+mn-lt"/>
              </a:rPr>
              <a:t>Check for rodents and pests							x</a:t>
            </a:r>
            <a:endParaRPr lang="en-US" sz="1200" dirty="0">
              <a:latin typeface="+mn-lt"/>
            </a:endParaRPr>
          </a:p>
        </p:txBody>
      </p:sp>
      <p:sp>
        <p:nvSpPr>
          <p:cNvPr id="21" name="Subtitle 2"/>
          <p:cNvSpPr txBox="1">
            <a:spLocks/>
          </p:cNvSpPr>
          <p:nvPr/>
        </p:nvSpPr>
        <p:spPr>
          <a:xfrm>
            <a:off x="3551030" y="1526647"/>
            <a:ext cx="2840246" cy="343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SPRING	  FALL		MONTHLY</a:t>
            </a:r>
            <a:endParaRPr lang="en-US" sz="1200" b="1" dirty="0">
              <a:solidFill>
                <a:srgbClr val="FF0000"/>
              </a:solidFill>
              <a:latin typeface="+mj-lt"/>
            </a:endParaRPr>
          </a:p>
        </p:txBody>
      </p:sp>
      <p:cxnSp>
        <p:nvCxnSpPr>
          <p:cNvPr id="3" name="Straight Connector 2"/>
          <p:cNvCxnSpPr/>
          <p:nvPr/>
        </p:nvCxnSpPr>
        <p:spPr>
          <a:xfrm>
            <a:off x="514350" y="2524125"/>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14349" y="2755900"/>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5" name="Subtitle 2"/>
          <p:cNvSpPr txBox="1">
            <a:spLocks/>
          </p:cNvSpPr>
          <p:nvPr/>
        </p:nvSpPr>
        <p:spPr>
          <a:xfrm>
            <a:off x="514350" y="3184527"/>
            <a:ext cx="4899117" cy="343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PLUMBING FIXTURES AND APPLIANCES</a:t>
            </a:r>
            <a:endParaRPr lang="en-US" sz="1200" b="1" dirty="0">
              <a:solidFill>
                <a:srgbClr val="FF0000"/>
              </a:solidFill>
              <a:latin typeface="+mj-lt"/>
            </a:endParaRPr>
          </a:p>
        </p:txBody>
      </p:sp>
      <p:sp>
        <p:nvSpPr>
          <p:cNvPr id="26" name="Subtitle 2"/>
          <p:cNvSpPr txBox="1">
            <a:spLocks/>
          </p:cNvSpPr>
          <p:nvPr/>
        </p:nvSpPr>
        <p:spPr>
          <a:xfrm>
            <a:off x="514349" y="3560236"/>
            <a:ext cx="5829301" cy="14245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Check and clean refrigerator coils		x				</a:t>
            </a:r>
          </a:p>
          <a:p>
            <a:pPr marL="0" indent="0">
              <a:buNone/>
            </a:pPr>
            <a:r>
              <a:rPr lang="en-US" sz="1200" dirty="0">
                <a:solidFill>
                  <a:srgbClr val="595959"/>
                </a:solidFill>
                <a:latin typeface="+mn-lt"/>
              </a:rPr>
              <a:t>Check and clean refrigerator drip pan	x				</a:t>
            </a:r>
          </a:p>
          <a:p>
            <a:pPr marL="0" indent="0">
              <a:buNone/>
            </a:pPr>
            <a:r>
              <a:rPr lang="en-US" sz="1200" dirty="0">
                <a:solidFill>
                  <a:srgbClr val="595959"/>
                </a:solidFill>
                <a:latin typeface="+mn-lt"/>
              </a:rPr>
              <a:t>Check plumbing traps and drains		x		x</a:t>
            </a:r>
          </a:p>
          <a:p>
            <a:pPr marL="0" indent="0">
              <a:buNone/>
            </a:pPr>
            <a:r>
              <a:rPr lang="en-US" sz="1200" dirty="0">
                <a:solidFill>
                  <a:srgbClr val="595959"/>
                </a:solidFill>
                <a:latin typeface="+mn-lt"/>
              </a:rPr>
              <a:t>Check hot water heater for leaks						x</a:t>
            </a:r>
          </a:p>
          <a:p>
            <a:pPr marL="0" indent="0">
              <a:buNone/>
            </a:pPr>
            <a:r>
              <a:rPr lang="en-US" sz="1200" dirty="0">
                <a:solidFill>
                  <a:srgbClr val="595959"/>
                </a:solidFill>
                <a:latin typeface="+mn-lt"/>
              </a:rPr>
              <a:t>Check bath and kitchen fans					x</a:t>
            </a:r>
            <a:endParaRPr lang="en-US" sz="1200" dirty="0">
              <a:latin typeface="+mn-lt"/>
            </a:endParaRPr>
          </a:p>
        </p:txBody>
      </p:sp>
      <p:cxnSp>
        <p:nvCxnSpPr>
          <p:cNvPr id="33" name="Straight Connector 32"/>
          <p:cNvCxnSpPr/>
          <p:nvPr/>
        </p:nvCxnSpPr>
        <p:spPr>
          <a:xfrm>
            <a:off x="514350" y="3803650"/>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14349" y="4035425"/>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14350" y="4248150"/>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14349" y="4479925"/>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41" name="Subtitle 2"/>
          <p:cNvSpPr txBox="1">
            <a:spLocks/>
          </p:cNvSpPr>
          <p:nvPr/>
        </p:nvSpPr>
        <p:spPr>
          <a:xfrm>
            <a:off x="514349" y="4925482"/>
            <a:ext cx="4899117" cy="343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APPLIANCES</a:t>
            </a:r>
            <a:endParaRPr lang="en-US" sz="1200" b="1" dirty="0">
              <a:solidFill>
                <a:srgbClr val="FF0000"/>
              </a:solidFill>
              <a:latin typeface="+mj-lt"/>
            </a:endParaRPr>
          </a:p>
        </p:txBody>
      </p:sp>
      <p:sp>
        <p:nvSpPr>
          <p:cNvPr id="42" name="Subtitle 2"/>
          <p:cNvSpPr txBox="1">
            <a:spLocks/>
          </p:cNvSpPr>
          <p:nvPr/>
        </p:nvSpPr>
        <p:spPr>
          <a:xfrm>
            <a:off x="514348" y="5301191"/>
            <a:ext cx="5829301" cy="10011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Clean kitchen range hood screens						x</a:t>
            </a:r>
          </a:p>
          <a:p>
            <a:pPr marL="0" indent="0">
              <a:buNone/>
            </a:pPr>
            <a:r>
              <a:rPr lang="en-US" sz="1200" dirty="0">
                <a:solidFill>
                  <a:srgbClr val="595959"/>
                </a:solidFill>
                <a:latin typeface="+mn-lt"/>
              </a:rPr>
              <a:t>Clean dryer vents and screens							x</a:t>
            </a:r>
          </a:p>
          <a:p>
            <a:pPr marL="0" indent="0">
              <a:buNone/>
            </a:pPr>
            <a:r>
              <a:rPr lang="en-US" sz="1200" dirty="0">
                <a:solidFill>
                  <a:srgbClr val="595959"/>
                </a:solidFill>
                <a:latin typeface="+mn-lt"/>
              </a:rPr>
              <a:t>Clean exhaust fan outlets			x</a:t>
            </a:r>
          </a:p>
          <a:p>
            <a:pPr marL="0" indent="0">
              <a:buNone/>
            </a:pPr>
            <a:r>
              <a:rPr lang="en-US" sz="1200" dirty="0">
                <a:solidFill>
                  <a:srgbClr val="595959"/>
                </a:solidFill>
                <a:latin typeface="+mn-lt"/>
              </a:rPr>
              <a:t>Clean A/C coils, drains, pans			x</a:t>
            </a:r>
            <a:endParaRPr lang="en-US" sz="1200" dirty="0">
              <a:latin typeface="+mn-lt"/>
            </a:endParaRPr>
          </a:p>
        </p:txBody>
      </p:sp>
      <p:cxnSp>
        <p:nvCxnSpPr>
          <p:cNvPr id="49" name="Straight Connector 48"/>
          <p:cNvCxnSpPr/>
          <p:nvPr/>
        </p:nvCxnSpPr>
        <p:spPr>
          <a:xfrm>
            <a:off x="514347" y="5543549"/>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14346" y="5775324"/>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14347" y="5988049"/>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52" name="Subtitle 2"/>
          <p:cNvSpPr txBox="1">
            <a:spLocks/>
          </p:cNvSpPr>
          <p:nvPr/>
        </p:nvSpPr>
        <p:spPr>
          <a:xfrm>
            <a:off x="514349" y="6404075"/>
            <a:ext cx="4899117" cy="343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ELECTRICAL AND HVAC</a:t>
            </a:r>
            <a:endParaRPr lang="en-US" sz="1200" b="1" dirty="0">
              <a:solidFill>
                <a:srgbClr val="FF0000"/>
              </a:solidFill>
              <a:latin typeface="+mj-lt"/>
            </a:endParaRPr>
          </a:p>
        </p:txBody>
      </p:sp>
      <p:sp>
        <p:nvSpPr>
          <p:cNvPr id="53" name="Subtitle 2"/>
          <p:cNvSpPr txBox="1">
            <a:spLocks/>
          </p:cNvSpPr>
          <p:nvPr/>
        </p:nvSpPr>
        <p:spPr>
          <a:xfrm>
            <a:off x="514348" y="6779784"/>
            <a:ext cx="5829301" cy="10011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595959"/>
                </a:solidFill>
                <a:latin typeface="+mn-lt"/>
              </a:rPr>
              <a:t>Check smoke and CO alarms			x		x</a:t>
            </a:r>
          </a:p>
          <a:p>
            <a:pPr marL="0" indent="0">
              <a:buNone/>
            </a:pPr>
            <a:r>
              <a:rPr lang="en-US" sz="1200" dirty="0">
                <a:solidFill>
                  <a:srgbClr val="595959"/>
                </a:solidFill>
                <a:latin typeface="+mn-lt"/>
              </a:rPr>
              <a:t>Replace air conditioner filters			x</a:t>
            </a:r>
          </a:p>
          <a:p>
            <a:pPr marL="0" indent="0">
              <a:buNone/>
            </a:pPr>
            <a:r>
              <a:rPr lang="en-US" sz="1200" dirty="0">
                <a:solidFill>
                  <a:srgbClr val="595959"/>
                </a:solidFill>
                <a:latin typeface="+mn-lt"/>
              </a:rPr>
              <a:t>Replace dehumidifier filters					x</a:t>
            </a:r>
            <a:endParaRPr lang="en-US" sz="1200" dirty="0">
              <a:latin typeface="+mn-lt"/>
            </a:endParaRPr>
          </a:p>
        </p:txBody>
      </p:sp>
      <p:cxnSp>
        <p:nvCxnSpPr>
          <p:cNvPr id="54" name="Straight Connector 53"/>
          <p:cNvCxnSpPr/>
          <p:nvPr/>
        </p:nvCxnSpPr>
        <p:spPr>
          <a:xfrm>
            <a:off x="514347" y="7042150"/>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14346" y="7273925"/>
            <a:ext cx="6038907" cy="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514350" y="7848700"/>
            <a:ext cx="3327401" cy="646331"/>
          </a:xfrm>
          <a:prstGeom prst="rect">
            <a:avLst/>
          </a:prstGeom>
        </p:spPr>
        <p:txBody>
          <a:bodyPr wrap="square" anchor="t">
            <a:spAutoFit/>
          </a:bodyPr>
          <a:lstStyle/>
          <a:p>
            <a:r>
              <a:rPr lang="en-US" sz="1200" dirty="0">
                <a:solidFill>
                  <a:srgbClr val="EBB700"/>
                </a:solidFill>
              </a:rPr>
              <a:t>If anything is </a:t>
            </a:r>
            <a:r>
              <a:rPr lang="en-US" sz="1200" b="1" dirty="0">
                <a:solidFill>
                  <a:srgbClr val="EBB700"/>
                </a:solidFill>
              </a:rPr>
              <a:t>broken, leaking or needing repair</a:t>
            </a:r>
            <a:r>
              <a:rPr lang="en-US" sz="1200" dirty="0">
                <a:solidFill>
                  <a:srgbClr val="EBB700"/>
                </a:solidFill>
              </a:rPr>
              <a:t>, please contact management (</a:t>
            </a:r>
            <a:r>
              <a:rPr lang="en-US" sz="1200" dirty="0">
                <a:solidFill>
                  <a:srgbClr val="FF0000"/>
                </a:solidFill>
              </a:rPr>
              <a:t>000-000-0000) </a:t>
            </a:r>
            <a:r>
              <a:rPr lang="en-US" sz="1200" dirty="0">
                <a:solidFill>
                  <a:srgbClr val="EBB700"/>
                </a:solidFill>
              </a:rPr>
              <a:t>as soon as possible. </a:t>
            </a:r>
          </a:p>
        </p:txBody>
      </p:sp>
      <p:pic>
        <p:nvPicPr>
          <p:cNvPr id="30" name="Picture 29"/>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31" name="Picture 30"/>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32" name="Picture 31"/>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43" name="Picture 42"/>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262156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25216"/>
            <a:ext cx="6845300" cy="3272534"/>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47</a:t>
            </a:fld>
            <a:endParaRPr lang="en-US" sz="1000" dirty="0">
              <a:solidFill>
                <a:srgbClr val="A6BCC6"/>
              </a:solidFill>
              <a:cs typeface="Verdana"/>
            </a:endParaRPr>
          </a:p>
        </p:txBody>
      </p:sp>
      <p:sp>
        <p:nvSpPr>
          <p:cNvPr id="22" name="Subtitle 2"/>
          <p:cNvSpPr txBox="1">
            <a:spLocks/>
          </p:cNvSpPr>
          <p:nvPr/>
        </p:nvSpPr>
        <p:spPr>
          <a:xfrm>
            <a:off x="514350" y="1354668"/>
            <a:ext cx="5314950" cy="43920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chemeClr val="tx1">
                    <a:lumMod val="65000"/>
                    <a:lumOff val="35000"/>
                  </a:schemeClr>
                </a:solidFill>
                <a:latin typeface="+mn-lt"/>
              </a:rPr>
              <a:t>If you encounter any of these situations, contact management immediately: </a:t>
            </a:r>
          </a:p>
        </p:txBody>
      </p:sp>
      <p:sp>
        <p:nvSpPr>
          <p:cNvPr id="32" name="Subtitle 2"/>
          <p:cNvSpPr txBox="1">
            <a:spLocks/>
          </p:cNvSpPr>
          <p:nvPr/>
        </p:nvSpPr>
        <p:spPr>
          <a:xfrm>
            <a:off x="542725" y="4729957"/>
            <a:ext cx="4986404" cy="3877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bg1"/>
                </a:solidFill>
                <a:latin typeface="+mj-lt"/>
              </a:rPr>
              <a:t>MAINAGEMENT CONTACT NUMBERS</a:t>
            </a:r>
          </a:p>
        </p:txBody>
      </p:sp>
      <p:sp>
        <p:nvSpPr>
          <p:cNvPr id="52" name="Subtitle 2"/>
          <p:cNvSpPr txBox="1">
            <a:spLocks/>
          </p:cNvSpPr>
          <p:nvPr/>
        </p:nvSpPr>
        <p:spPr>
          <a:xfrm>
            <a:off x="542724" y="5094291"/>
            <a:ext cx="5286575" cy="19065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6412" indent="0">
              <a:buNone/>
            </a:pPr>
            <a:r>
              <a:rPr lang="en-US" sz="1200" dirty="0">
                <a:solidFill>
                  <a:srgbClr val="FFFFFF"/>
                </a:solidFill>
                <a:latin typeface="+mn-lt"/>
              </a:rPr>
              <a:t>To Report a Leak	or Concern				</a:t>
            </a:r>
            <a:r>
              <a:rPr lang="en-US" sz="1200" dirty="0">
                <a:solidFill>
                  <a:srgbClr val="FF0000"/>
                </a:solidFill>
                <a:latin typeface="+mn-lt"/>
              </a:rPr>
              <a:t>000-000-0000</a:t>
            </a:r>
          </a:p>
          <a:p>
            <a:pPr marL="76412" indent="0">
              <a:buNone/>
            </a:pPr>
            <a:endParaRPr lang="en-US" sz="1200" dirty="0">
              <a:solidFill>
                <a:srgbClr val="FFFFFF"/>
              </a:solidFill>
              <a:latin typeface="+mn-lt"/>
            </a:endParaRPr>
          </a:p>
          <a:p>
            <a:pPr marL="76412" indent="0">
              <a:buNone/>
            </a:pPr>
            <a:r>
              <a:rPr lang="en-US" sz="1200" dirty="0">
                <a:solidFill>
                  <a:srgbClr val="FFFFFF"/>
                </a:solidFill>
                <a:latin typeface="+mn-lt"/>
              </a:rPr>
              <a:t>To Lean More About How to 				</a:t>
            </a:r>
            <a:r>
              <a:rPr lang="en-US" sz="1200" dirty="0">
                <a:solidFill>
                  <a:srgbClr val="FF0000"/>
                </a:solidFill>
                <a:latin typeface="+mn-lt"/>
              </a:rPr>
              <a:t>000-000-0000</a:t>
            </a:r>
          </a:p>
          <a:p>
            <a:pPr marL="76412" indent="0">
              <a:buNone/>
            </a:pPr>
            <a:r>
              <a:rPr lang="en-US" sz="1200" dirty="0">
                <a:solidFill>
                  <a:srgbClr val="FFFFFF"/>
                </a:solidFill>
                <a:latin typeface="+mn-lt"/>
              </a:rPr>
              <a:t>Conserve Resources</a:t>
            </a:r>
          </a:p>
          <a:p>
            <a:pPr marL="76412" indent="0">
              <a:buNone/>
            </a:pPr>
            <a:endParaRPr lang="en-US" sz="1200" dirty="0">
              <a:solidFill>
                <a:srgbClr val="FFFFFF"/>
              </a:solidFill>
              <a:latin typeface="+mn-lt"/>
            </a:endParaRPr>
          </a:p>
          <a:p>
            <a:pPr marL="76412" indent="0">
              <a:buNone/>
            </a:pPr>
            <a:r>
              <a:rPr lang="en-US" sz="1200" dirty="0">
                <a:solidFill>
                  <a:srgbClr val="FFFFFF"/>
                </a:solidFill>
                <a:latin typeface="+mn-lt"/>
              </a:rPr>
              <a:t>Other Comments/Questions				</a:t>
            </a:r>
            <a:r>
              <a:rPr lang="en-US" sz="1200" dirty="0">
                <a:solidFill>
                  <a:srgbClr val="FF0000"/>
                </a:solidFill>
                <a:latin typeface="+mn-lt"/>
              </a:rPr>
              <a:t>000-000-0000</a:t>
            </a:r>
          </a:p>
        </p:txBody>
      </p:sp>
      <p:pic>
        <p:nvPicPr>
          <p:cNvPr id="14" name="Picture 13"/>
          <p:cNvPicPr>
            <a:picLocks noChangeAspect="1"/>
          </p:cNvPicPr>
          <p:nvPr/>
        </p:nvPicPr>
        <p:blipFill>
          <a:blip r:embed="rId4"/>
          <a:stretch>
            <a:fillRect/>
          </a:stretch>
        </p:blipFill>
        <p:spPr>
          <a:xfrm>
            <a:off x="5529129" y="172637"/>
            <a:ext cx="1024128" cy="1024128"/>
          </a:xfrm>
          <a:prstGeom prst="rect">
            <a:avLst/>
          </a:prstGeom>
        </p:spPr>
      </p:pic>
      <p:sp>
        <p:nvSpPr>
          <p:cNvPr id="15"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EBB700"/>
                </a:solidFill>
                <a:latin typeface="+mj-lt"/>
              </a:rPr>
              <a:t>EMERGENCY MAINTENANCE</a:t>
            </a:r>
          </a:p>
        </p:txBody>
      </p:sp>
      <p:sp>
        <p:nvSpPr>
          <p:cNvPr id="4" name="Rectangle 3"/>
          <p:cNvSpPr/>
          <p:nvPr/>
        </p:nvSpPr>
        <p:spPr>
          <a:xfrm>
            <a:off x="514350" y="1822033"/>
            <a:ext cx="3025775" cy="2308324"/>
          </a:xfrm>
          <a:prstGeom prst="rect">
            <a:avLst/>
          </a:prstGeom>
        </p:spPr>
        <p:txBody>
          <a:bodyPr wrap="square" numCol="1">
            <a:spAutoFit/>
          </a:bodyPr>
          <a:lstStyle/>
          <a:p>
            <a:pPr marL="285750" indent="-285750">
              <a:buFont typeface="Arial"/>
              <a:buChar char="•"/>
            </a:pPr>
            <a:r>
              <a:rPr lang="en-US" sz="1200" dirty="0">
                <a:solidFill>
                  <a:schemeClr val="tx1">
                    <a:lumMod val="65000"/>
                    <a:lumOff val="35000"/>
                  </a:schemeClr>
                </a:solidFill>
              </a:rPr>
              <a:t>Inoperative smoke alarm or carbon monoxide detector</a:t>
            </a:r>
          </a:p>
          <a:p>
            <a:pPr marL="285750" indent="-285750">
              <a:buFont typeface="Arial"/>
              <a:buChar char="•"/>
            </a:pPr>
            <a:r>
              <a:rPr lang="en-US" sz="1200" dirty="0">
                <a:solidFill>
                  <a:schemeClr val="tx1">
                    <a:lumMod val="65000"/>
                    <a:lumOff val="35000"/>
                  </a:schemeClr>
                </a:solidFill>
              </a:rPr>
              <a:t>Kitchen sink stopped up</a:t>
            </a:r>
          </a:p>
          <a:p>
            <a:pPr marL="285750" indent="-285750">
              <a:buFont typeface="Arial"/>
              <a:buChar char="•"/>
            </a:pPr>
            <a:r>
              <a:rPr lang="en-US" sz="1200" dirty="0">
                <a:solidFill>
                  <a:schemeClr val="tx1">
                    <a:lumMod val="65000"/>
                    <a:lumOff val="35000"/>
                  </a:schemeClr>
                </a:solidFill>
              </a:rPr>
              <a:t>Water leak</a:t>
            </a:r>
          </a:p>
          <a:p>
            <a:pPr marL="285750" indent="-285750">
              <a:buFont typeface="Arial"/>
              <a:buChar char="•"/>
            </a:pPr>
            <a:r>
              <a:rPr lang="en-US" sz="1200" dirty="0">
                <a:solidFill>
                  <a:schemeClr val="tx1">
                    <a:lumMod val="65000"/>
                    <a:lumOff val="35000"/>
                  </a:schemeClr>
                </a:solidFill>
              </a:rPr>
              <a:t>Overflowing or broken toilet causing leaks</a:t>
            </a:r>
          </a:p>
          <a:p>
            <a:pPr marL="285750" indent="-285750">
              <a:buFont typeface="Arial"/>
              <a:buChar char="•"/>
            </a:pPr>
            <a:r>
              <a:rPr lang="en-US" sz="1200" dirty="0">
                <a:solidFill>
                  <a:schemeClr val="tx1">
                    <a:lumMod val="65000"/>
                    <a:lumOff val="35000"/>
                  </a:schemeClr>
                </a:solidFill>
              </a:rPr>
              <a:t>Stopped up toilet (after plunging failed)</a:t>
            </a:r>
          </a:p>
          <a:p>
            <a:pPr marL="285750" indent="-285750">
              <a:buFont typeface="Arial"/>
              <a:buChar char="•"/>
            </a:pPr>
            <a:r>
              <a:rPr lang="en-US" sz="1200" dirty="0">
                <a:solidFill>
                  <a:schemeClr val="tx1">
                    <a:lumMod val="65000"/>
                    <a:lumOff val="35000"/>
                  </a:schemeClr>
                </a:solidFill>
              </a:rPr>
              <a:t>No A/C or Heat</a:t>
            </a:r>
          </a:p>
          <a:p>
            <a:pPr marL="285750" indent="-285750">
              <a:buFont typeface="Arial"/>
              <a:buChar char="•"/>
            </a:pPr>
            <a:r>
              <a:rPr lang="en-US" sz="1200" dirty="0">
                <a:solidFill>
                  <a:schemeClr val="tx1">
                    <a:lumMod val="65000"/>
                    <a:lumOff val="35000"/>
                  </a:schemeClr>
                </a:solidFill>
              </a:rPr>
              <a:t>No hot water</a:t>
            </a:r>
          </a:p>
          <a:p>
            <a:pPr marL="285750" indent="-285750">
              <a:buFont typeface="Arial"/>
              <a:buChar char="•"/>
            </a:pPr>
            <a:r>
              <a:rPr lang="en-US" sz="1200" dirty="0">
                <a:solidFill>
                  <a:schemeClr val="tx1">
                    <a:lumMod val="65000"/>
                    <a:lumOff val="35000"/>
                  </a:schemeClr>
                </a:solidFill>
              </a:rPr>
              <a:t>Power out</a:t>
            </a:r>
          </a:p>
          <a:p>
            <a:pPr marL="285750" indent="-285750">
              <a:buFont typeface="Arial"/>
              <a:buChar char="•"/>
            </a:pPr>
            <a:r>
              <a:rPr lang="en-US" sz="1200" dirty="0">
                <a:solidFill>
                  <a:schemeClr val="tx1">
                    <a:lumMod val="65000"/>
                    <a:lumOff val="35000"/>
                  </a:schemeClr>
                </a:solidFill>
              </a:rPr>
              <a:t>Lightbulb replacement</a:t>
            </a:r>
          </a:p>
        </p:txBody>
      </p:sp>
      <p:sp>
        <p:nvSpPr>
          <p:cNvPr id="6" name="Rectangle 5"/>
          <p:cNvSpPr/>
          <p:nvPr/>
        </p:nvSpPr>
        <p:spPr>
          <a:xfrm>
            <a:off x="3429000" y="1822033"/>
            <a:ext cx="2794000" cy="2123658"/>
          </a:xfrm>
          <a:prstGeom prst="rect">
            <a:avLst/>
          </a:prstGeom>
        </p:spPr>
        <p:txBody>
          <a:bodyPr wrap="square">
            <a:spAutoFit/>
          </a:bodyPr>
          <a:lstStyle/>
          <a:p>
            <a:pPr marL="285750" indent="-285750">
              <a:buFont typeface="Arial"/>
              <a:buChar char="•"/>
            </a:pPr>
            <a:r>
              <a:rPr lang="en-US" sz="1200" dirty="0">
                <a:solidFill>
                  <a:schemeClr val="tx1">
                    <a:lumMod val="65000"/>
                    <a:lumOff val="35000"/>
                  </a:schemeClr>
                </a:solidFill>
              </a:rPr>
              <a:t>Gas leak or pilot light out</a:t>
            </a:r>
          </a:p>
          <a:p>
            <a:pPr marL="285750" indent="-285750">
              <a:buFont typeface="Arial"/>
              <a:buChar char="•"/>
            </a:pPr>
            <a:r>
              <a:rPr lang="en-US" sz="1200" dirty="0">
                <a:solidFill>
                  <a:schemeClr val="tx1">
                    <a:lumMod val="65000"/>
                    <a:lumOff val="35000"/>
                  </a:schemeClr>
                </a:solidFill>
              </a:rPr>
              <a:t>Wall-mounted sink loose or fallen off the wall</a:t>
            </a:r>
          </a:p>
          <a:p>
            <a:pPr marL="285750" indent="-285750">
              <a:buFont typeface="Arial"/>
              <a:buChar char="•"/>
            </a:pPr>
            <a:r>
              <a:rPr lang="en-US" sz="1200" dirty="0">
                <a:solidFill>
                  <a:schemeClr val="tx1">
                    <a:lumMod val="65000"/>
                    <a:lumOff val="35000"/>
                  </a:schemeClr>
                </a:solidFill>
              </a:rPr>
              <a:t>Inoperative stove</a:t>
            </a:r>
          </a:p>
          <a:p>
            <a:pPr marL="285750" indent="-285750">
              <a:buFont typeface="Arial"/>
              <a:buChar char="•"/>
            </a:pPr>
            <a:r>
              <a:rPr lang="en-US" sz="1200" dirty="0">
                <a:solidFill>
                  <a:schemeClr val="tx1">
                    <a:lumMod val="65000"/>
                    <a:lumOff val="35000"/>
                  </a:schemeClr>
                </a:solidFill>
              </a:rPr>
              <a:t>Inoperative refrigerator/freezer</a:t>
            </a:r>
          </a:p>
          <a:p>
            <a:pPr marL="285750" indent="-285750">
              <a:buFont typeface="Arial"/>
              <a:buChar char="•"/>
            </a:pPr>
            <a:r>
              <a:rPr lang="en-US" sz="1200" dirty="0">
                <a:solidFill>
                  <a:schemeClr val="tx1">
                    <a:lumMod val="65000"/>
                    <a:lumOff val="35000"/>
                  </a:schemeClr>
                </a:solidFill>
              </a:rPr>
              <a:t>Broken first floor window</a:t>
            </a:r>
          </a:p>
          <a:p>
            <a:pPr marL="285750" indent="-285750">
              <a:buFont typeface="Arial"/>
              <a:buChar char="•"/>
            </a:pPr>
            <a:r>
              <a:rPr lang="en-US" sz="1200" dirty="0">
                <a:solidFill>
                  <a:schemeClr val="tx1">
                    <a:lumMod val="65000"/>
                    <a:lumOff val="35000"/>
                  </a:schemeClr>
                </a:solidFill>
              </a:rPr>
              <a:t>Broken entrance door lock</a:t>
            </a:r>
          </a:p>
          <a:p>
            <a:pPr marL="285750" indent="-285750">
              <a:buFont typeface="Arial"/>
              <a:buChar char="•"/>
            </a:pPr>
            <a:r>
              <a:rPr lang="en-US" sz="1200" dirty="0">
                <a:solidFill>
                  <a:schemeClr val="tx1">
                    <a:lumMod val="65000"/>
                    <a:lumOff val="35000"/>
                  </a:schemeClr>
                </a:solidFill>
              </a:rPr>
              <a:t>Interior and exterior railings loose and/or broken</a:t>
            </a:r>
          </a:p>
          <a:p>
            <a:pPr marL="285750" indent="-285750">
              <a:buFont typeface="Arial"/>
              <a:buChar char="•"/>
            </a:pPr>
            <a:r>
              <a:rPr lang="en-US" sz="1200" dirty="0">
                <a:solidFill>
                  <a:schemeClr val="tx1">
                    <a:lumMod val="65000"/>
                    <a:lumOff val="35000"/>
                  </a:schemeClr>
                </a:solidFill>
              </a:rPr>
              <a:t>Banister loose and/or broken</a:t>
            </a:r>
          </a:p>
          <a:p>
            <a:pPr marL="285750" indent="-285750">
              <a:buFont typeface="Arial"/>
              <a:buChar char="•"/>
            </a:pPr>
            <a:r>
              <a:rPr lang="en-US" sz="1200" dirty="0">
                <a:solidFill>
                  <a:srgbClr val="FF0000"/>
                </a:solidFill>
              </a:rPr>
              <a:t>Add more as needed</a:t>
            </a:r>
          </a:p>
        </p:txBody>
      </p:sp>
      <p:sp>
        <p:nvSpPr>
          <p:cNvPr id="24" name="Rectangle 23"/>
          <p:cNvSpPr/>
          <p:nvPr/>
        </p:nvSpPr>
        <p:spPr>
          <a:xfrm>
            <a:off x="514350" y="7848700"/>
            <a:ext cx="3327401" cy="461665"/>
          </a:xfrm>
          <a:prstGeom prst="rect">
            <a:avLst/>
          </a:prstGeom>
        </p:spPr>
        <p:txBody>
          <a:bodyPr wrap="square" anchor="t">
            <a:spAutoFit/>
          </a:bodyPr>
          <a:lstStyle/>
          <a:p>
            <a:r>
              <a:rPr lang="en-US" sz="1200" dirty="0">
                <a:solidFill>
                  <a:srgbClr val="EBB700"/>
                </a:solidFill>
              </a:rPr>
              <a:t>Thank you for helping to make </a:t>
            </a:r>
            <a:r>
              <a:rPr lang="en-US" sz="1200" b="1" dirty="0">
                <a:solidFill>
                  <a:srgbClr val="FF0000"/>
                </a:solidFill>
              </a:rPr>
              <a:t>XXX</a:t>
            </a:r>
            <a:r>
              <a:rPr lang="en-US" sz="1200" dirty="0">
                <a:solidFill>
                  <a:srgbClr val="FF0000"/>
                </a:solidFill>
              </a:rPr>
              <a:t> </a:t>
            </a:r>
            <a:r>
              <a:rPr lang="en-US" sz="1200" dirty="0">
                <a:solidFill>
                  <a:srgbClr val="EBB700"/>
                </a:solidFill>
              </a:rPr>
              <a:t>a healthy and happy community!</a:t>
            </a:r>
          </a:p>
        </p:txBody>
      </p:sp>
      <p:pic>
        <p:nvPicPr>
          <p:cNvPr id="20" name="Picture 19"/>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21" name="Picture 20"/>
          <p:cNvPicPr>
            <a:picLocks noChangeAspect="1"/>
          </p:cNvPicPr>
          <p:nvPr/>
        </p:nvPicPr>
        <p:blipFill rotWithShape="1">
          <a:blip r:embed="rId6">
            <a:lum bright="70000" contrast="-70000"/>
          </a:blip>
          <a:srcRect l="-15248" t="-13168" r="-14156" b="-7832"/>
          <a:stretch/>
        </p:blipFill>
        <p:spPr>
          <a:xfrm>
            <a:off x="4145643" y="8068129"/>
            <a:ext cx="682795" cy="638461"/>
          </a:xfrm>
          <a:prstGeom prst="rect">
            <a:avLst/>
          </a:prstGeom>
        </p:spPr>
      </p:pic>
      <p:pic>
        <p:nvPicPr>
          <p:cNvPr id="23" name="Picture 22"/>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25" name="Picture 24"/>
          <p:cNvPicPr>
            <a:picLocks noChangeAspect="1"/>
          </p:cNvPicPr>
          <p:nvPr/>
        </p:nvPicPr>
        <p:blipFill rotWithShape="1">
          <a:blip r:embed="rId8"/>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1597654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529129" y="172637"/>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48</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EBB700"/>
                </a:solidFill>
                <a:latin typeface="+mj-lt"/>
              </a:rPr>
              <a:t>LOCATION OF SYSTEM TURN OFFS</a:t>
            </a:r>
          </a:p>
        </p:txBody>
      </p:sp>
      <p:sp>
        <p:nvSpPr>
          <p:cNvPr id="16" name="Subtitle 2"/>
          <p:cNvSpPr txBox="1">
            <a:spLocks/>
          </p:cNvSpPr>
          <p:nvPr/>
        </p:nvSpPr>
        <p:spPr>
          <a:xfrm>
            <a:off x="514350" y="1354667"/>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Gas</a:t>
            </a:r>
            <a:endParaRPr lang="en-US" sz="1200" b="1" dirty="0">
              <a:solidFill>
                <a:srgbClr val="FF0000"/>
              </a:solidFill>
              <a:latin typeface="+mj-lt"/>
            </a:endParaRPr>
          </a:p>
        </p:txBody>
      </p:sp>
      <p:sp>
        <p:nvSpPr>
          <p:cNvPr id="18" name="Subtitle 2"/>
          <p:cNvSpPr txBox="1">
            <a:spLocks/>
          </p:cNvSpPr>
          <p:nvPr/>
        </p:nvSpPr>
        <p:spPr>
          <a:xfrm>
            <a:off x="1525511" y="1354667"/>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Located here</a:t>
            </a:r>
            <a:endParaRPr lang="en-US" sz="1200" dirty="0">
              <a:latin typeface="+mn-lt"/>
            </a:endParaRPr>
          </a:p>
        </p:txBody>
      </p:sp>
      <p:sp>
        <p:nvSpPr>
          <p:cNvPr id="19" name="Subtitle 2"/>
          <p:cNvSpPr txBox="1">
            <a:spLocks/>
          </p:cNvSpPr>
          <p:nvPr/>
        </p:nvSpPr>
        <p:spPr>
          <a:xfrm>
            <a:off x="514350" y="2397125"/>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Electricity</a:t>
            </a:r>
            <a:endParaRPr lang="en-US" sz="1200" b="1" dirty="0">
              <a:solidFill>
                <a:srgbClr val="FF0000"/>
              </a:solidFill>
              <a:latin typeface="+mj-lt"/>
            </a:endParaRPr>
          </a:p>
        </p:txBody>
      </p:sp>
      <p:sp>
        <p:nvSpPr>
          <p:cNvPr id="22" name="Subtitle 2"/>
          <p:cNvSpPr txBox="1">
            <a:spLocks/>
          </p:cNvSpPr>
          <p:nvPr/>
        </p:nvSpPr>
        <p:spPr>
          <a:xfrm>
            <a:off x="1525511" y="2397125"/>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Located here</a:t>
            </a:r>
            <a:endParaRPr lang="en-US" sz="1200" dirty="0">
              <a:latin typeface="+mn-lt"/>
            </a:endParaRPr>
          </a:p>
        </p:txBody>
      </p:sp>
      <p:sp>
        <p:nvSpPr>
          <p:cNvPr id="27" name="Subtitle 2"/>
          <p:cNvSpPr txBox="1">
            <a:spLocks/>
          </p:cNvSpPr>
          <p:nvPr/>
        </p:nvSpPr>
        <p:spPr>
          <a:xfrm>
            <a:off x="513407" y="3491441"/>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Water</a:t>
            </a:r>
            <a:endParaRPr lang="en-US" sz="1200" b="1" dirty="0">
              <a:solidFill>
                <a:srgbClr val="FF0000"/>
              </a:solidFill>
              <a:latin typeface="+mj-lt"/>
            </a:endParaRPr>
          </a:p>
        </p:txBody>
      </p:sp>
      <p:sp>
        <p:nvSpPr>
          <p:cNvPr id="28" name="Subtitle 2"/>
          <p:cNvSpPr txBox="1">
            <a:spLocks/>
          </p:cNvSpPr>
          <p:nvPr/>
        </p:nvSpPr>
        <p:spPr>
          <a:xfrm>
            <a:off x="1524568" y="3491441"/>
            <a:ext cx="4488250" cy="15885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Located here</a:t>
            </a:r>
            <a:endParaRPr lang="en-US" sz="1200" dirty="0">
              <a:latin typeface="+mn-lt"/>
            </a:endParaRPr>
          </a:p>
        </p:txBody>
      </p:sp>
      <p:pic>
        <p:nvPicPr>
          <p:cNvPr id="15" name="Picture 14"/>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17" name="Picture 16"/>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20" name="Picture 19"/>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21" name="Picture 20"/>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794286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529129" y="172637"/>
            <a:ext cx="1024128" cy="1024128"/>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49</a:t>
            </a:fld>
            <a:endParaRPr lang="en-US" sz="1000" dirty="0">
              <a:solidFill>
                <a:srgbClr val="A6BCC6"/>
              </a:solidFill>
              <a:cs typeface="Verdana"/>
            </a:endParaRPr>
          </a:p>
        </p:txBody>
      </p:sp>
      <p:sp>
        <p:nvSpPr>
          <p:cNvPr id="12"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EBB700"/>
                </a:solidFill>
                <a:latin typeface="+mj-lt"/>
              </a:rPr>
              <a:t>ADDITIONAL POLICIES</a:t>
            </a:r>
          </a:p>
        </p:txBody>
      </p:sp>
      <p:sp>
        <p:nvSpPr>
          <p:cNvPr id="16" name="Subtitle 2"/>
          <p:cNvSpPr txBox="1">
            <a:spLocks/>
          </p:cNvSpPr>
          <p:nvPr/>
        </p:nvSpPr>
        <p:spPr>
          <a:xfrm>
            <a:off x="514350" y="1354667"/>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Pets</a:t>
            </a:r>
            <a:endParaRPr lang="en-US" sz="1200" b="1" dirty="0">
              <a:solidFill>
                <a:srgbClr val="FF0000"/>
              </a:solidFill>
              <a:latin typeface="+mj-lt"/>
            </a:endParaRPr>
          </a:p>
        </p:txBody>
      </p:sp>
      <p:sp>
        <p:nvSpPr>
          <p:cNvPr id="18" name="Subtitle 2"/>
          <p:cNvSpPr txBox="1">
            <a:spLocks/>
          </p:cNvSpPr>
          <p:nvPr/>
        </p:nvSpPr>
        <p:spPr>
          <a:xfrm>
            <a:off x="1525511" y="1354667"/>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sp>
        <p:nvSpPr>
          <p:cNvPr id="19" name="Subtitle 2"/>
          <p:cNvSpPr txBox="1">
            <a:spLocks/>
          </p:cNvSpPr>
          <p:nvPr/>
        </p:nvSpPr>
        <p:spPr>
          <a:xfrm>
            <a:off x="514350" y="2397125"/>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Noise</a:t>
            </a:r>
            <a:endParaRPr lang="en-US" sz="1200" b="1" dirty="0">
              <a:solidFill>
                <a:srgbClr val="FF0000"/>
              </a:solidFill>
              <a:latin typeface="+mj-lt"/>
            </a:endParaRPr>
          </a:p>
        </p:txBody>
      </p:sp>
      <p:sp>
        <p:nvSpPr>
          <p:cNvPr id="22" name="Subtitle 2"/>
          <p:cNvSpPr txBox="1">
            <a:spLocks/>
          </p:cNvSpPr>
          <p:nvPr/>
        </p:nvSpPr>
        <p:spPr>
          <a:xfrm>
            <a:off x="1525511" y="2397125"/>
            <a:ext cx="4488250" cy="1121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sp>
        <p:nvSpPr>
          <p:cNvPr id="27" name="Subtitle 2"/>
          <p:cNvSpPr txBox="1">
            <a:spLocks/>
          </p:cNvSpPr>
          <p:nvPr/>
        </p:nvSpPr>
        <p:spPr>
          <a:xfrm>
            <a:off x="513407" y="3491441"/>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Rent Payment</a:t>
            </a:r>
            <a:endParaRPr lang="en-US" sz="1200" b="1" dirty="0">
              <a:solidFill>
                <a:srgbClr val="FF0000"/>
              </a:solidFill>
              <a:latin typeface="+mj-lt"/>
            </a:endParaRPr>
          </a:p>
        </p:txBody>
      </p:sp>
      <p:sp>
        <p:nvSpPr>
          <p:cNvPr id="28" name="Subtitle 2"/>
          <p:cNvSpPr txBox="1">
            <a:spLocks/>
          </p:cNvSpPr>
          <p:nvPr/>
        </p:nvSpPr>
        <p:spPr>
          <a:xfrm>
            <a:off x="1524568" y="3491441"/>
            <a:ext cx="4488250"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sp>
        <p:nvSpPr>
          <p:cNvPr id="15" name="Subtitle 2"/>
          <p:cNvSpPr txBox="1">
            <a:spLocks/>
          </p:cNvSpPr>
          <p:nvPr/>
        </p:nvSpPr>
        <p:spPr>
          <a:xfrm>
            <a:off x="514350" y="4643966"/>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Laundry</a:t>
            </a:r>
            <a:endParaRPr lang="en-US" sz="1200" b="1" dirty="0">
              <a:solidFill>
                <a:srgbClr val="FF0000"/>
              </a:solidFill>
              <a:latin typeface="+mj-lt"/>
            </a:endParaRPr>
          </a:p>
        </p:txBody>
      </p:sp>
      <p:sp>
        <p:nvSpPr>
          <p:cNvPr id="17" name="Subtitle 2"/>
          <p:cNvSpPr txBox="1">
            <a:spLocks/>
          </p:cNvSpPr>
          <p:nvPr/>
        </p:nvSpPr>
        <p:spPr>
          <a:xfrm>
            <a:off x="1525511" y="4643966"/>
            <a:ext cx="4488250"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sp>
        <p:nvSpPr>
          <p:cNvPr id="20" name="Subtitle 2"/>
          <p:cNvSpPr txBox="1">
            <a:spLocks/>
          </p:cNvSpPr>
          <p:nvPr/>
        </p:nvSpPr>
        <p:spPr>
          <a:xfrm>
            <a:off x="513407" y="5710764"/>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Parking</a:t>
            </a:r>
            <a:endParaRPr lang="en-US" sz="1200" b="1" dirty="0">
              <a:solidFill>
                <a:srgbClr val="FF0000"/>
              </a:solidFill>
              <a:latin typeface="+mj-lt"/>
            </a:endParaRPr>
          </a:p>
        </p:txBody>
      </p:sp>
      <p:sp>
        <p:nvSpPr>
          <p:cNvPr id="21" name="Subtitle 2"/>
          <p:cNvSpPr txBox="1">
            <a:spLocks/>
          </p:cNvSpPr>
          <p:nvPr/>
        </p:nvSpPr>
        <p:spPr>
          <a:xfrm>
            <a:off x="1524568" y="5710764"/>
            <a:ext cx="4488250"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sp>
        <p:nvSpPr>
          <p:cNvPr id="23" name="Subtitle 2"/>
          <p:cNvSpPr txBox="1">
            <a:spLocks/>
          </p:cNvSpPr>
          <p:nvPr/>
        </p:nvSpPr>
        <p:spPr>
          <a:xfrm>
            <a:off x="513407" y="6745812"/>
            <a:ext cx="1011161"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Lock and Key</a:t>
            </a:r>
            <a:endParaRPr lang="en-US" sz="1200" b="1" dirty="0">
              <a:solidFill>
                <a:srgbClr val="FF0000"/>
              </a:solidFill>
              <a:latin typeface="+mj-lt"/>
            </a:endParaRPr>
          </a:p>
        </p:txBody>
      </p:sp>
      <p:sp>
        <p:nvSpPr>
          <p:cNvPr id="25" name="Subtitle 2"/>
          <p:cNvSpPr txBox="1">
            <a:spLocks/>
          </p:cNvSpPr>
          <p:nvPr/>
        </p:nvSpPr>
        <p:spPr>
          <a:xfrm>
            <a:off x="1524568" y="6745812"/>
            <a:ext cx="4488250" cy="6773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latin typeface="+mn-lt"/>
              </a:rPr>
              <a:t>Information here</a:t>
            </a:r>
            <a:endParaRPr lang="en-US" sz="1200" dirty="0">
              <a:latin typeface="+mn-lt"/>
            </a:endParaRPr>
          </a:p>
        </p:txBody>
      </p:sp>
      <p:pic>
        <p:nvPicPr>
          <p:cNvPr id="26" name="Picture 25"/>
          <p:cNvPicPr>
            <a:picLocks noChangeAspect="1"/>
          </p:cNvPicPr>
          <p:nvPr/>
        </p:nvPicPr>
        <p:blipFill rotWithShape="1">
          <a:blip r:embed="rId4">
            <a:lum bright="70000" contrast="-70000"/>
          </a:blip>
          <a:srcRect l="-21026" t="-13168" r="-18172" b="-7832"/>
          <a:stretch/>
        </p:blipFill>
        <p:spPr>
          <a:xfrm>
            <a:off x="5318568" y="8068129"/>
            <a:ext cx="734470" cy="638461"/>
          </a:xfrm>
          <a:prstGeom prst="rect">
            <a:avLst/>
          </a:prstGeom>
        </p:spPr>
      </p:pic>
      <p:pic>
        <p:nvPicPr>
          <p:cNvPr id="29" name="Picture 28"/>
          <p:cNvPicPr>
            <a:picLocks noChangeAspect="1"/>
          </p:cNvPicPr>
          <p:nvPr/>
        </p:nvPicPr>
        <p:blipFill rotWithShape="1">
          <a:blip r:embed="rId5">
            <a:lum bright="70000" contrast="-70000"/>
          </a:blip>
          <a:srcRect l="-15248" t="-13168" r="-14156" b="-7832"/>
          <a:stretch/>
        </p:blipFill>
        <p:spPr>
          <a:xfrm>
            <a:off x="4145643" y="8068129"/>
            <a:ext cx="682795" cy="638461"/>
          </a:xfrm>
          <a:prstGeom prst="rect">
            <a:avLst/>
          </a:prstGeom>
        </p:spPr>
      </p:pic>
      <p:pic>
        <p:nvPicPr>
          <p:cNvPr id="30" name="Picture 29"/>
          <p:cNvPicPr>
            <a:picLocks noChangeAspect="1"/>
          </p:cNvPicPr>
          <p:nvPr/>
        </p:nvPicPr>
        <p:blipFill rotWithShape="1">
          <a:blip r:embed="rId6">
            <a:lum bright="70000" contrast="-70000"/>
          </a:blip>
          <a:srcRect l="-12497" t="-13168" r="-11062" b="-7832"/>
          <a:stretch/>
        </p:blipFill>
        <p:spPr>
          <a:xfrm>
            <a:off x="4762500" y="8068129"/>
            <a:ext cx="651949" cy="638461"/>
          </a:xfrm>
          <a:prstGeom prst="rect">
            <a:avLst/>
          </a:prstGeom>
        </p:spPr>
      </p:pic>
      <p:pic>
        <p:nvPicPr>
          <p:cNvPr id="31" name="Picture 30"/>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03721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5</a:t>
            </a:fld>
            <a:endParaRPr lang="en-US" sz="1000" dirty="0">
              <a:solidFill>
                <a:srgbClr val="A6BCC6"/>
              </a:solidFill>
              <a:cs typeface="Verdana"/>
            </a:endParaRPr>
          </a:p>
        </p:txBody>
      </p:sp>
      <p:sp>
        <p:nvSpPr>
          <p:cNvPr id="10"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26485C"/>
                </a:solidFill>
                <a:latin typeface="+mj-lt"/>
              </a:rPr>
              <a:t>WHAT TO EXPECT FROM YOUR HOME</a:t>
            </a:r>
          </a:p>
        </p:txBody>
      </p:sp>
      <p:sp>
        <p:nvSpPr>
          <p:cNvPr id="12" name="Subtitle 2"/>
          <p:cNvSpPr txBox="1">
            <a:spLocks/>
          </p:cNvSpPr>
          <p:nvPr/>
        </p:nvSpPr>
        <p:spPr>
          <a:xfrm>
            <a:off x="514350" y="1354666"/>
            <a:ext cx="5314950" cy="60512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This is an Enterprise Green Communities Building. </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Enterprise Green Communities is the first national green building program developed for affordable housing. The program was developed by Enterprise Community Partners to provide a clear, cost effective framework for all kinds of affordable housing: new construction and rehabs in multifamily, as well as single family buildings. </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Because there are many ways to build green, Enterprise Green Communities provides developers with guidelines to ensure the homes built are healthy and sustainable for their tenants. To achieve EGC Certification, a project needs to earn points in eight categories: </a:t>
            </a:r>
          </a:p>
          <a:p>
            <a:pPr marL="0" indent="0">
              <a:buNone/>
            </a:pPr>
            <a:endParaRPr lang="en-US" sz="1200" dirty="0">
              <a:solidFill>
                <a:schemeClr val="tx1">
                  <a:lumMod val="65000"/>
                  <a:lumOff val="35000"/>
                </a:schemeClr>
              </a:solidFill>
              <a:latin typeface="+mn-lt"/>
            </a:endParaRPr>
          </a:p>
          <a:p>
            <a:pPr marL="228600" indent="-228600">
              <a:buSzPct val="100000"/>
              <a:buFont typeface="+mj-lt"/>
              <a:buAutoNum type="arabicPeriod"/>
            </a:pPr>
            <a:r>
              <a:rPr lang="en-US" sz="1200" dirty="0">
                <a:solidFill>
                  <a:schemeClr val="tx1">
                    <a:lumMod val="65000"/>
                    <a:lumOff val="35000"/>
                  </a:schemeClr>
                </a:solidFill>
                <a:latin typeface="+mn-lt"/>
              </a:rPr>
              <a:t>Integrative Design</a:t>
            </a:r>
          </a:p>
          <a:p>
            <a:pPr marL="228600" indent="-228600">
              <a:buSzPct val="100000"/>
              <a:buFont typeface="+mj-lt"/>
              <a:buAutoNum type="arabicPeriod"/>
            </a:pPr>
            <a:r>
              <a:rPr lang="en-US" sz="1200" dirty="0">
                <a:solidFill>
                  <a:schemeClr val="tx1">
                    <a:lumMod val="65000"/>
                    <a:lumOff val="35000"/>
                  </a:schemeClr>
                </a:solidFill>
                <a:latin typeface="+mn-lt"/>
              </a:rPr>
              <a:t>Location and Neighborhood Fabric</a:t>
            </a:r>
          </a:p>
          <a:p>
            <a:pPr marL="228600" indent="-228600">
              <a:buSzPct val="100000"/>
              <a:buFont typeface="+mj-lt"/>
              <a:buAutoNum type="arabicPeriod"/>
            </a:pPr>
            <a:r>
              <a:rPr lang="en-US" sz="1200" dirty="0">
                <a:solidFill>
                  <a:schemeClr val="tx1">
                    <a:lumMod val="65000"/>
                    <a:lumOff val="35000"/>
                  </a:schemeClr>
                </a:solidFill>
                <a:latin typeface="+mn-lt"/>
              </a:rPr>
              <a:t>Site Improvements</a:t>
            </a:r>
          </a:p>
          <a:p>
            <a:pPr marL="228600" indent="-228600">
              <a:buSzPct val="100000"/>
              <a:buFont typeface="+mj-lt"/>
              <a:buAutoNum type="arabicPeriod"/>
            </a:pPr>
            <a:r>
              <a:rPr lang="en-US" sz="1200" dirty="0">
                <a:solidFill>
                  <a:schemeClr val="tx1">
                    <a:lumMod val="65000"/>
                    <a:lumOff val="35000"/>
                  </a:schemeClr>
                </a:solidFill>
                <a:latin typeface="+mn-lt"/>
              </a:rPr>
              <a:t>Water </a:t>
            </a:r>
          </a:p>
          <a:p>
            <a:pPr marL="228600" indent="-228600">
              <a:buSzPct val="100000"/>
              <a:buFont typeface="+mj-lt"/>
              <a:buAutoNum type="arabicPeriod"/>
            </a:pPr>
            <a:r>
              <a:rPr lang="en-US" sz="1200" dirty="0">
                <a:solidFill>
                  <a:schemeClr val="tx1">
                    <a:lumMod val="65000"/>
                    <a:lumOff val="35000"/>
                  </a:schemeClr>
                </a:solidFill>
                <a:latin typeface="+mn-lt"/>
              </a:rPr>
              <a:t>Operating Energy</a:t>
            </a:r>
          </a:p>
          <a:p>
            <a:pPr marL="228600" indent="-228600">
              <a:buSzPct val="100000"/>
              <a:buFont typeface="+mj-lt"/>
              <a:buAutoNum type="arabicPeriod"/>
            </a:pPr>
            <a:r>
              <a:rPr lang="en-US" sz="1200" dirty="0">
                <a:solidFill>
                  <a:schemeClr val="tx1">
                    <a:lumMod val="65000"/>
                    <a:lumOff val="35000"/>
                  </a:schemeClr>
                </a:solidFill>
                <a:latin typeface="+mn-lt"/>
              </a:rPr>
              <a:t>Materials </a:t>
            </a:r>
          </a:p>
          <a:p>
            <a:pPr marL="228600" indent="-228600">
              <a:buSzPct val="100000"/>
              <a:buFont typeface="+mj-lt"/>
              <a:buAutoNum type="arabicPeriod"/>
            </a:pPr>
            <a:r>
              <a:rPr lang="en-US" sz="1200" dirty="0">
                <a:solidFill>
                  <a:schemeClr val="tx1">
                    <a:lumMod val="65000"/>
                    <a:lumOff val="35000"/>
                  </a:schemeClr>
                </a:solidFill>
                <a:latin typeface="+mn-lt"/>
              </a:rPr>
              <a:t>Healthy Living Environment</a:t>
            </a:r>
          </a:p>
          <a:p>
            <a:pPr marL="228600" indent="-228600">
              <a:buSzPct val="100000"/>
              <a:buFont typeface="+mj-lt"/>
              <a:buAutoNum type="arabicPeriod"/>
            </a:pPr>
            <a:r>
              <a:rPr lang="en-US" sz="1200" dirty="0">
                <a:solidFill>
                  <a:schemeClr val="tx1">
                    <a:lumMod val="65000"/>
                    <a:lumOff val="35000"/>
                  </a:schemeClr>
                </a:solidFill>
                <a:latin typeface="+mn-lt"/>
              </a:rPr>
              <a:t>Operations, Maintenance, and Resident Engagement </a:t>
            </a:r>
          </a:p>
          <a:p>
            <a:pPr marL="228600" indent="-228600">
              <a:buFont typeface="+mj-lt"/>
              <a:buAutoNum type="arabicPeriod"/>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To learn more about the Enterprise Green Communities rating system, please visit </a:t>
            </a:r>
            <a:r>
              <a:rPr lang="en-US" sz="1200" dirty="0">
                <a:solidFill>
                  <a:schemeClr val="tx1">
                    <a:lumMod val="65000"/>
                    <a:lumOff val="35000"/>
                  </a:schemeClr>
                </a:solidFill>
                <a:latin typeface="+mn-lt"/>
                <a:hlinkClick r:id="rId3"/>
              </a:rPr>
              <a:t>www.enterprisecommunity.org/green</a:t>
            </a:r>
            <a:r>
              <a:rPr lang="en-US" sz="1200" dirty="0">
                <a:solidFill>
                  <a:schemeClr val="tx1">
                    <a:lumMod val="65000"/>
                    <a:lumOff val="35000"/>
                  </a:schemeClr>
                </a:solidFill>
                <a:latin typeface="+mn-lt"/>
              </a:rPr>
              <a:t>  </a:t>
            </a:r>
          </a:p>
        </p:txBody>
      </p:sp>
      <p:pic>
        <p:nvPicPr>
          <p:cNvPr id="21" name="Content Placeholder 6" descr="http://1.bp.blogspot.com/_FT9vZ3MrV94/THQSyMSiSNI/AAAAAAAAAOk/ExLnfTYG5vA/s1600/GrnComm_logo_2Spot_Coated.jpg"/>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6847743"/>
            <a:ext cx="3048564" cy="789865"/>
          </a:xfrm>
          <a:prstGeom prst="rect">
            <a:avLst/>
          </a:prstGeom>
          <a:noFill/>
          <a:ln>
            <a:noFill/>
          </a:ln>
        </p:spPr>
      </p:pic>
      <p:pic>
        <p:nvPicPr>
          <p:cNvPr id="11" name="Picture 10"/>
          <p:cNvPicPr>
            <a:picLocks noChangeAspect="1"/>
          </p:cNvPicPr>
          <p:nvPr/>
        </p:nvPicPr>
        <p:blipFill rotWithShape="1">
          <a:blip r:embed="rId5"/>
          <a:srcRect l="-21026" t="-13168" r="-18172" b="-7832"/>
          <a:stretch/>
        </p:blipFill>
        <p:spPr>
          <a:xfrm>
            <a:off x="5318568" y="8068129"/>
            <a:ext cx="734470" cy="638461"/>
          </a:xfrm>
          <a:prstGeom prst="rect">
            <a:avLst/>
          </a:prstGeom>
        </p:spPr>
      </p:pic>
      <p:pic>
        <p:nvPicPr>
          <p:cNvPr id="13" name="Picture 12"/>
          <p:cNvPicPr>
            <a:picLocks noChangeAspect="1"/>
          </p:cNvPicPr>
          <p:nvPr/>
        </p:nvPicPr>
        <p:blipFill rotWithShape="1">
          <a:blip r:embed="rId6"/>
          <a:srcRect l="-15248" t="-13168" r="-14156" b="-7832"/>
          <a:stretch/>
        </p:blipFill>
        <p:spPr>
          <a:xfrm>
            <a:off x="4145643" y="8068129"/>
            <a:ext cx="682795" cy="638461"/>
          </a:xfrm>
          <a:prstGeom prst="rect">
            <a:avLst/>
          </a:prstGeom>
        </p:spPr>
      </p:pic>
      <p:pic>
        <p:nvPicPr>
          <p:cNvPr id="14" name="Picture 13"/>
          <p:cNvPicPr>
            <a:picLocks noChangeAspect="1"/>
          </p:cNvPicPr>
          <p:nvPr/>
        </p:nvPicPr>
        <p:blipFill rotWithShape="1">
          <a:blip r:embed="rId7"/>
          <a:srcRect l="-12497" t="-13168" r="-11062" b="-7832"/>
          <a:stretch/>
        </p:blipFill>
        <p:spPr>
          <a:xfrm>
            <a:off x="4762500" y="8068129"/>
            <a:ext cx="651949" cy="638461"/>
          </a:xfrm>
          <a:prstGeom prst="rect">
            <a:avLst/>
          </a:prstGeom>
        </p:spPr>
      </p:pic>
      <p:pic>
        <p:nvPicPr>
          <p:cNvPr id="15" name="Picture 14"/>
          <p:cNvPicPr>
            <a:picLocks noChangeAspect="1"/>
          </p:cNvPicPr>
          <p:nvPr/>
        </p:nvPicPr>
        <p:blipFill rotWithShape="1">
          <a:blip r:embed="rId8"/>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17243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5529129" y="172637"/>
            <a:ext cx="1024128" cy="1024128"/>
          </a:xfrm>
          <a:prstGeom prst="rect">
            <a:avLst/>
          </a:prstGeom>
        </p:spPr>
      </p:pic>
      <p:sp>
        <p:nvSpPr>
          <p:cNvPr id="23" name="Title 1"/>
          <p:cNvSpPr txBox="1">
            <a:spLocks/>
          </p:cNvSpPr>
          <p:nvPr/>
        </p:nvSpPr>
        <p:spPr>
          <a:xfrm>
            <a:off x="514350" y="684701"/>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EBB700"/>
                </a:solidFill>
                <a:latin typeface="+mj-lt"/>
              </a:rPr>
              <a:t>EMERGENCY EXIT MAP</a:t>
            </a:r>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50</a:t>
            </a:fld>
            <a:endParaRPr lang="en-US" sz="1000" dirty="0">
              <a:solidFill>
                <a:srgbClr val="A6BCC6"/>
              </a:solidFill>
              <a:cs typeface="Verdana"/>
            </a:endParaRPr>
          </a:p>
        </p:txBody>
      </p:sp>
      <p:pic>
        <p:nvPicPr>
          <p:cNvPr id="13" name="Picture 2" descr="floorp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1354667"/>
            <a:ext cx="5881738" cy="58817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lum bright="70000" contrast="-70000"/>
          </a:blip>
          <a:srcRect l="-21026" t="-13168" r="-18172" b="-7832"/>
          <a:stretch/>
        </p:blipFill>
        <p:spPr>
          <a:xfrm>
            <a:off x="5318568" y="8068129"/>
            <a:ext cx="734470" cy="638461"/>
          </a:xfrm>
          <a:prstGeom prst="rect">
            <a:avLst/>
          </a:prstGeom>
        </p:spPr>
      </p:pic>
      <p:pic>
        <p:nvPicPr>
          <p:cNvPr id="11" name="Picture 10"/>
          <p:cNvPicPr>
            <a:picLocks noChangeAspect="1"/>
          </p:cNvPicPr>
          <p:nvPr/>
        </p:nvPicPr>
        <p:blipFill rotWithShape="1">
          <a:blip r:embed="rId6">
            <a:lum bright="70000" contrast="-70000"/>
          </a:blip>
          <a:srcRect l="-15248" t="-13168" r="-14156" b="-7832"/>
          <a:stretch/>
        </p:blipFill>
        <p:spPr>
          <a:xfrm>
            <a:off x="4145643" y="8068129"/>
            <a:ext cx="682795" cy="638461"/>
          </a:xfrm>
          <a:prstGeom prst="rect">
            <a:avLst/>
          </a:prstGeom>
        </p:spPr>
      </p:pic>
      <p:pic>
        <p:nvPicPr>
          <p:cNvPr id="12" name="Picture 11"/>
          <p:cNvPicPr>
            <a:picLocks noChangeAspect="1"/>
          </p:cNvPicPr>
          <p:nvPr/>
        </p:nvPicPr>
        <p:blipFill rotWithShape="1">
          <a:blip r:embed="rId7">
            <a:lum bright="70000" contrast="-70000"/>
          </a:blip>
          <a:srcRect l="-12497" t="-13168" r="-11062" b="-7832"/>
          <a:stretch/>
        </p:blipFill>
        <p:spPr>
          <a:xfrm>
            <a:off x="4762500" y="8068129"/>
            <a:ext cx="651949" cy="638461"/>
          </a:xfrm>
          <a:prstGeom prst="rect">
            <a:avLst/>
          </a:prstGeom>
        </p:spPr>
      </p:pic>
      <p:pic>
        <p:nvPicPr>
          <p:cNvPr id="14" name="Picture 13"/>
          <p:cNvPicPr>
            <a:picLocks noChangeAspect="1"/>
          </p:cNvPicPr>
          <p:nvPr/>
        </p:nvPicPr>
        <p:blipFill rotWithShape="1">
          <a:blip r:embed="rId8"/>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273886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6</a:t>
            </a:fld>
            <a:endParaRPr lang="en-US" sz="1000" dirty="0">
              <a:solidFill>
                <a:srgbClr val="A6BCC6"/>
              </a:solidFill>
              <a:cs typeface="Verdana"/>
            </a:endParaRPr>
          </a:p>
        </p:txBody>
      </p:sp>
      <p:sp>
        <p:nvSpPr>
          <p:cNvPr id="7"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26485C"/>
                </a:solidFill>
                <a:latin typeface="+mj-lt"/>
              </a:rPr>
              <a:t>Enterprise Green Communities Checklist</a:t>
            </a:r>
          </a:p>
        </p:txBody>
      </p:sp>
      <p:sp>
        <p:nvSpPr>
          <p:cNvPr id="8" name="Subtitle 2"/>
          <p:cNvSpPr txBox="1">
            <a:spLocks/>
          </p:cNvSpPr>
          <p:nvPr/>
        </p:nvSpPr>
        <p:spPr>
          <a:xfrm>
            <a:off x="514350" y="1354668"/>
            <a:ext cx="5314950" cy="622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Below are the criteria that this project complied with to earn Enterprise Green Communities Certification  </a:t>
            </a:r>
          </a:p>
        </p:txBody>
      </p:sp>
      <p:sp>
        <p:nvSpPr>
          <p:cNvPr id="19" name="Subtitle 2"/>
          <p:cNvSpPr txBox="1">
            <a:spLocks/>
          </p:cNvSpPr>
          <p:nvPr/>
        </p:nvSpPr>
        <p:spPr>
          <a:xfrm>
            <a:off x="839230" y="2129972"/>
            <a:ext cx="5314950" cy="58062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None/>
            </a:pPr>
            <a:r>
              <a:rPr lang="en-US" sz="1200" dirty="0">
                <a:solidFill>
                  <a:srgbClr val="FF0000"/>
                </a:solidFill>
              </a:rPr>
              <a:t>[Input criteria here]</a:t>
            </a:r>
          </a:p>
          <a:p>
            <a:pPr marL="0" indent="0">
              <a:buNone/>
            </a:pPr>
            <a:endParaRPr lang="en-US" sz="1200" dirty="0">
              <a:solidFill>
                <a:srgbClr val="FF0000"/>
              </a:solidFill>
              <a:latin typeface="+mn-lt"/>
            </a:endParaRPr>
          </a:p>
        </p:txBody>
      </p:sp>
      <p:sp>
        <p:nvSpPr>
          <p:cNvPr id="2" name="TextBox 1"/>
          <p:cNvSpPr txBox="1"/>
          <p:nvPr/>
        </p:nvSpPr>
        <p:spPr>
          <a:xfrm>
            <a:off x="412722" y="8178518"/>
            <a:ext cx="6167967" cy="400110"/>
          </a:xfrm>
          <a:prstGeom prst="rect">
            <a:avLst/>
          </a:prstGeom>
          <a:noFill/>
        </p:spPr>
        <p:txBody>
          <a:bodyPr wrap="square" rtlCol="0">
            <a:spAutoFit/>
          </a:bodyPr>
          <a:lstStyle/>
          <a:p>
            <a:pPr algn="ctr"/>
            <a:r>
              <a:rPr lang="en-US" sz="1000" dirty="0"/>
              <a:t>This document was developed by Group14 Engineering and Red Thread Creative Group </a:t>
            </a:r>
          </a:p>
          <a:p>
            <a:pPr algn="ctr"/>
            <a:r>
              <a:rPr lang="en-US" sz="1000" dirty="0"/>
              <a:t>on behalf of Enterprise Green Communities.</a:t>
            </a:r>
          </a:p>
        </p:txBody>
      </p:sp>
      <p:sp>
        <p:nvSpPr>
          <p:cNvPr id="11" name="Rectangle 1">
            <a:extLst>
              <a:ext uri="{FF2B5EF4-FFF2-40B4-BE49-F238E27FC236}">
                <a16:creationId xmlns:a16="http://schemas.microsoft.com/office/drawing/2014/main" id="{806C4D6B-75C8-4265-867C-7A8D21161D2C}"/>
              </a:ext>
            </a:extLst>
          </p:cNvPr>
          <p:cNvSpPr>
            <a:spLocks noChangeArrowheads="1"/>
          </p:cNvSpPr>
          <p:nvPr/>
        </p:nvSpPr>
        <p:spPr bwMode="auto">
          <a:xfrm>
            <a:off x="146757" y="1973722"/>
            <a:ext cx="94512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03889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36030" y="4639245"/>
            <a:ext cx="622611" cy="481551"/>
          </a:xfrm>
          <a:prstGeom prst="rect">
            <a:avLst/>
          </a:prstGeom>
        </p:spPr>
      </p:pic>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7</a:t>
            </a:fld>
            <a:endParaRPr lang="en-US" sz="1000" dirty="0">
              <a:solidFill>
                <a:srgbClr val="A6BCC6"/>
              </a:solidFill>
              <a:cs typeface="Verdana"/>
            </a:endParaRPr>
          </a:p>
        </p:txBody>
      </p:sp>
      <p:sp>
        <p:nvSpPr>
          <p:cNvPr id="10" name="Title 1"/>
          <p:cNvSpPr txBox="1">
            <a:spLocks/>
          </p:cNvSpPr>
          <p:nvPr/>
        </p:nvSpPr>
        <p:spPr>
          <a:xfrm>
            <a:off x="514350" y="688739"/>
            <a:ext cx="5829300"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26485C"/>
                </a:solidFill>
                <a:latin typeface="+mj-lt"/>
              </a:rPr>
              <a:t>WHAT A “GREEN” HOME MEANS TO YOU</a:t>
            </a:r>
          </a:p>
        </p:txBody>
      </p:sp>
      <p:sp>
        <p:nvSpPr>
          <p:cNvPr id="12" name="Subtitle 2"/>
          <p:cNvSpPr txBox="1">
            <a:spLocks/>
          </p:cNvSpPr>
          <p:nvPr/>
        </p:nvSpPr>
        <p:spPr>
          <a:xfrm>
            <a:off x="514350" y="1354666"/>
            <a:ext cx="5314950" cy="13009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While your new home may look just like what you have seen in other places you’ve lived, it is </a:t>
            </a:r>
            <a:r>
              <a:rPr lang="en-US" sz="1200" b="1" dirty="0">
                <a:solidFill>
                  <a:schemeClr val="tx1">
                    <a:lumMod val="65000"/>
                    <a:lumOff val="35000"/>
                  </a:schemeClr>
                </a:solidFill>
                <a:latin typeface="+mn-lt"/>
              </a:rPr>
              <a:t>designed with high standards and the intent to reduce environmental impact and improve human health</a:t>
            </a:r>
            <a:r>
              <a:rPr lang="en-US" sz="1200" dirty="0">
                <a:solidFill>
                  <a:schemeClr val="tx1">
                    <a:lumMod val="65000"/>
                    <a:lumOff val="35000"/>
                  </a:schemeClr>
                </a:solidFill>
                <a:latin typeface="+mn-lt"/>
              </a:rPr>
              <a:t>. </a:t>
            </a:r>
          </a:p>
          <a:p>
            <a:pPr marL="0"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You are living in a home that is comfortable, energy efficient, affordable to maintain, and long-lasting. Your home:</a:t>
            </a:r>
          </a:p>
        </p:txBody>
      </p:sp>
      <p:pic>
        <p:nvPicPr>
          <p:cNvPr id="3" name="Picture 2"/>
          <p:cNvPicPr>
            <a:picLocks noChangeAspect="1"/>
          </p:cNvPicPr>
          <p:nvPr/>
        </p:nvPicPr>
        <p:blipFill>
          <a:blip r:embed="rId4"/>
          <a:stretch>
            <a:fillRect/>
          </a:stretch>
        </p:blipFill>
        <p:spPr>
          <a:xfrm>
            <a:off x="869201" y="3289822"/>
            <a:ext cx="567323" cy="704958"/>
          </a:xfrm>
          <a:prstGeom prst="rect">
            <a:avLst/>
          </a:prstGeom>
        </p:spPr>
      </p:pic>
      <p:pic>
        <p:nvPicPr>
          <p:cNvPr id="4" name="Picture 3"/>
          <p:cNvPicPr>
            <a:picLocks noChangeAspect="1"/>
          </p:cNvPicPr>
          <p:nvPr/>
        </p:nvPicPr>
        <p:blipFill>
          <a:blip r:embed="rId5"/>
          <a:stretch>
            <a:fillRect/>
          </a:stretch>
        </p:blipFill>
        <p:spPr>
          <a:xfrm>
            <a:off x="872656" y="5833229"/>
            <a:ext cx="567323" cy="646485"/>
          </a:xfrm>
          <a:prstGeom prst="rect">
            <a:avLst/>
          </a:prstGeom>
        </p:spPr>
      </p:pic>
      <p:sp>
        <p:nvSpPr>
          <p:cNvPr id="17" name="Subtitle 2"/>
          <p:cNvSpPr txBox="1">
            <a:spLocks/>
          </p:cNvSpPr>
          <p:nvPr/>
        </p:nvSpPr>
        <p:spPr>
          <a:xfrm>
            <a:off x="514350" y="5528131"/>
            <a:ext cx="1263650" cy="10522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Environmental</a:t>
            </a:r>
            <a:endParaRPr lang="en-US" sz="1200" b="1" dirty="0">
              <a:solidFill>
                <a:srgbClr val="FF0000"/>
              </a:solidFill>
              <a:latin typeface="+mj-lt"/>
            </a:endParaRPr>
          </a:p>
        </p:txBody>
      </p:sp>
      <p:sp>
        <p:nvSpPr>
          <p:cNvPr id="19" name="Subtitle 2"/>
          <p:cNvSpPr txBox="1">
            <a:spLocks/>
          </p:cNvSpPr>
          <p:nvPr/>
        </p:nvSpPr>
        <p:spPr>
          <a:xfrm>
            <a:off x="1990819" y="5770724"/>
            <a:ext cx="4022941" cy="10522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lumMod val="65000"/>
                    <a:lumOff val="35000"/>
                  </a:schemeClr>
                </a:solidFill>
                <a:latin typeface="+mn-lt"/>
              </a:rPr>
              <a:t>Protects nature, wildlife and its diversity</a:t>
            </a:r>
          </a:p>
          <a:p>
            <a:r>
              <a:rPr lang="en-US" sz="1200" dirty="0">
                <a:solidFill>
                  <a:schemeClr val="tx1">
                    <a:lumMod val="65000"/>
                    <a:lumOff val="35000"/>
                  </a:schemeClr>
                </a:solidFill>
                <a:latin typeface="+mn-lt"/>
              </a:rPr>
              <a:t>Provides better air and water quality</a:t>
            </a:r>
          </a:p>
          <a:p>
            <a:r>
              <a:rPr lang="en-US" sz="1200" dirty="0">
                <a:solidFill>
                  <a:schemeClr val="tx1">
                    <a:lumMod val="65000"/>
                    <a:lumOff val="35000"/>
                  </a:schemeClr>
                </a:solidFill>
                <a:latin typeface="+mn-lt"/>
              </a:rPr>
              <a:t>Conserves natural resources</a:t>
            </a:r>
          </a:p>
        </p:txBody>
      </p:sp>
      <p:sp>
        <p:nvSpPr>
          <p:cNvPr id="20" name="Subtitle 2"/>
          <p:cNvSpPr txBox="1">
            <a:spLocks/>
          </p:cNvSpPr>
          <p:nvPr/>
        </p:nvSpPr>
        <p:spPr>
          <a:xfrm>
            <a:off x="514354" y="4318989"/>
            <a:ext cx="1263650" cy="10522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solidFill>
                  <a:schemeClr val="tx1">
                    <a:lumMod val="65000"/>
                    <a:lumOff val="35000"/>
                  </a:schemeClr>
                </a:solidFill>
                <a:latin typeface="+mj-lt"/>
              </a:rPr>
              <a:t>Economic</a:t>
            </a:r>
            <a:endParaRPr lang="en-US" sz="1200" b="1" dirty="0">
              <a:solidFill>
                <a:srgbClr val="FF0000"/>
              </a:solidFill>
              <a:latin typeface="+mj-lt"/>
            </a:endParaRPr>
          </a:p>
        </p:txBody>
      </p:sp>
      <p:sp>
        <p:nvSpPr>
          <p:cNvPr id="22" name="Subtitle 2"/>
          <p:cNvSpPr txBox="1">
            <a:spLocks/>
          </p:cNvSpPr>
          <p:nvPr/>
        </p:nvSpPr>
        <p:spPr>
          <a:xfrm>
            <a:off x="1990823" y="4261477"/>
            <a:ext cx="3838477" cy="12046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lumMod val="65000"/>
                    <a:lumOff val="35000"/>
                  </a:schemeClr>
                </a:solidFill>
                <a:latin typeface="+mn-lt"/>
              </a:rPr>
              <a:t>Reduces the cost to operate the building</a:t>
            </a:r>
          </a:p>
          <a:p>
            <a:r>
              <a:rPr lang="en-US" sz="1200" dirty="0">
                <a:solidFill>
                  <a:schemeClr val="tx1">
                    <a:lumMod val="65000"/>
                    <a:lumOff val="35000"/>
                  </a:schemeClr>
                </a:solidFill>
                <a:latin typeface="+mn-lt"/>
              </a:rPr>
              <a:t>Lowers utility bills</a:t>
            </a:r>
          </a:p>
          <a:p>
            <a:r>
              <a:rPr lang="en-US" sz="1200" dirty="0">
                <a:solidFill>
                  <a:schemeClr val="tx1">
                    <a:lumMod val="65000"/>
                    <a:lumOff val="35000"/>
                  </a:schemeClr>
                </a:solidFill>
                <a:latin typeface="+mn-lt"/>
              </a:rPr>
              <a:t>Increases occupancy of the homes</a:t>
            </a:r>
          </a:p>
          <a:p>
            <a:r>
              <a:rPr lang="en-US" sz="1200" dirty="0">
                <a:solidFill>
                  <a:schemeClr val="tx1">
                    <a:lumMod val="65000"/>
                    <a:lumOff val="35000"/>
                  </a:schemeClr>
                </a:solidFill>
                <a:latin typeface="+mn-lt"/>
              </a:rPr>
              <a:t>Improves performance and durability of the equipment</a:t>
            </a:r>
          </a:p>
        </p:txBody>
      </p:sp>
      <p:sp>
        <p:nvSpPr>
          <p:cNvPr id="23" name="Subtitle 2"/>
          <p:cNvSpPr txBox="1">
            <a:spLocks/>
          </p:cNvSpPr>
          <p:nvPr/>
        </p:nvSpPr>
        <p:spPr>
          <a:xfrm>
            <a:off x="514354" y="2937343"/>
            <a:ext cx="1263650" cy="10522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j-lt"/>
              </a:rPr>
              <a:t>Social Equality</a:t>
            </a:r>
            <a:endParaRPr lang="en-US" sz="1200" b="1" dirty="0">
              <a:solidFill>
                <a:srgbClr val="FF0000"/>
              </a:solidFill>
              <a:latin typeface="+mj-lt"/>
            </a:endParaRPr>
          </a:p>
        </p:txBody>
      </p:sp>
      <p:sp>
        <p:nvSpPr>
          <p:cNvPr id="24" name="Subtitle 2"/>
          <p:cNvSpPr txBox="1">
            <a:spLocks/>
          </p:cNvSpPr>
          <p:nvPr/>
        </p:nvSpPr>
        <p:spPr>
          <a:xfrm>
            <a:off x="1957229" y="2902490"/>
            <a:ext cx="4022941" cy="16061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tx1">
                    <a:lumMod val="65000"/>
                    <a:lumOff val="35000"/>
                  </a:schemeClr>
                </a:solidFill>
                <a:latin typeface="+mn-lt"/>
              </a:rPr>
              <a:t>Improves your health and wellbeing</a:t>
            </a:r>
          </a:p>
          <a:p>
            <a:r>
              <a:rPr lang="en-US" sz="1200" dirty="0">
                <a:solidFill>
                  <a:schemeClr val="tx1">
                    <a:lumMod val="65000"/>
                    <a:lumOff val="35000"/>
                  </a:schemeClr>
                </a:solidFill>
                <a:latin typeface="+mn-lt"/>
              </a:rPr>
              <a:t>Improves air quality and reduce toxins</a:t>
            </a:r>
          </a:p>
          <a:p>
            <a:r>
              <a:rPr lang="en-US" sz="1200" dirty="0">
                <a:solidFill>
                  <a:schemeClr val="tx1">
                    <a:lumMod val="65000"/>
                    <a:lumOff val="35000"/>
                  </a:schemeClr>
                </a:solidFill>
                <a:latin typeface="+mn-lt"/>
              </a:rPr>
              <a:t>Increases access to basic amenities and alternate transportation</a:t>
            </a:r>
          </a:p>
          <a:p>
            <a:r>
              <a:rPr lang="en-US" sz="1200" dirty="0">
                <a:solidFill>
                  <a:schemeClr val="tx1">
                    <a:lumMod val="65000"/>
                    <a:lumOff val="35000"/>
                  </a:schemeClr>
                </a:solidFill>
                <a:latin typeface="+mn-lt"/>
              </a:rPr>
              <a:t>Enhances comfort and control in the home</a:t>
            </a:r>
          </a:p>
        </p:txBody>
      </p:sp>
      <p:sp>
        <p:nvSpPr>
          <p:cNvPr id="25" name="Subtitle 2"/>
          <p:cNvSpPr txBox="1">
            <a:spLocks/>
          </p:cNvSpPr>
          <p:nvPr/>
        </p:nvSpPr>
        <p:spPr>
          <a:xfrm>
            <a:off x="514350" y="6725559"/>
            <a:ext cx="5314950" cy="13425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lumMod val="65000"/>
                    <a:lumOff val="35000"/>
                  </a:schemeClr>
                </a:solidFill>
                <a:latin typeface="+mn-lt"/>
              </a:rPr>
              <a:t>This guide will help to explain the special features in your home that will protect your health and well-being while also giving you actionable tips and information to live a green, healthy, and thriving lifestyle.   </a:t>
            </a:r>
          </a:p>
          <a:p>
            <a:pPr marL="0" indent="0">
              <a:buNone/>
            </a:pPr>
            <a:endParaRPr lang="en-US" sz="1200" dirty="0">
              <a:solidFill>
                <a:schemeClr val="tx1">
                  <a:lumMod val="65000"/>
                  <a:lumOff val="35000"/>
                </a:schemeClr>
              </a:solidFill>
              <a:latin typeface="+mn-lt"/>
            </a:endParaRPr>
          </a:p>
          <a:p>
            <a:pPr marL="0" indent="0">
              <a:buNone/>
            </a:pPr>
            <a:r>
              <a:rPr lang="en-US" sz="1200" i="1" dirty="0">
                <a:solidFill>
                  <a:schemeClr val="tx1">
                    <a:lumMod val="65000"/>
                    <a:lumOff val="35000"/>
                  </a:schemeClr>
                </a:solidFill>
                <a:latin typeface="+mn-lt"/>
              </a:rPr>
              <a:t>Use the icons at the bottom of each page to navigate the guide.</a:t>
            </a:r>
          </a:p>
        </p:txBody>
      </p:sp>
      <p:pic>
        <p:nvPicPr>
          <p:cNvPr id="21" name="Picture 20"/>
          <p:cNvPicPr>
            <a:picLocks noChangeAspect="1"/>
          </p:cNvPicPr>
          <p:nvPr/>
        </p:nvPicPr>
        <p:blipFill rotWithShape="1">
          <a:blip r:embed="rId6"/>
          <a:srcRect l="-21026" t="-13168" r="-18172" b="-7832"/>
          <a:stretch/>
        </p:blipFill>
        <p:spPr>
          <a:xfrm>
            <a:off x="5318568" y="8068129"/>
            <a:ext cx="734470" cy="638461"/>
          </a:xfrm>
          <a:prstGeom prst="rect">
            <a:avLst/>
          </a:prstGeom>
        </p:spPr>
      </p:pic>
      <p:pic>
        <p:nvPicPr>
          <p:cNvPr id="30" name="Picture 29"/>
          <p:cNvPicPr>
            <a:picLocks noChangeAspect="1"/>
          </p:cNvPicPr>
          <p:nvPr/>
        </p:nvPicPr>
        <p:blipFill rotWithShape="1">
          <a:blip r:embed="rId7"/>
          <a:srcRect l="-15248" t="-13168" r="-14156" b="-7832"/>
          <a:stretch/>
        </p:blipFill>
        <p:spPr>
          <a:xfrm>
            <a:off x="4145643" y="8068129"/>
            <a:ext cx="682795" cy="638461"/>
          </a:xfrm>
          <a:prstGeom prst="rect">
            <a:avLst/>
          </a:prstGeom>
        </p:spPr>
      </p:pic>
      <p:pic>
        <p:nvPicPr>
          <p:cNvPr id="31" name="Picture 30"/>
          <p:cNvPicPr>
            <a:picLocks noChangeAspect="1"/>
          </p:cNvPicPr>
          <p:nvPr/>
        </p:nvPicPr>
        <p:blipFill rotWithShape="1">
          <a:blip r:embed="rId8"/>
          <a:srcRect l="-12497" t="-13168" r="-11062" b="-7832"/>
          <a:stretch/>
        </p:blipFill>
        <p:spPr>
          <a:xfrm>
            <a:off x="4762500" y="8068129"/>
            <a:ext cx="651949" cy="638461"/>
          </a:xfrm>
          <a:prstGeom prst="rect">
            <a:avLst/>
          </a:prstGeom>
        </p:spPr>
      </p:pic>
      <p:pic>
        <p:nvPicPr>
          <p:cNvPr id="32" name="Picture 31"/>
          <p:cNvPicPr>
            <a:picLocks noChangeAspect="1"/>
          </p:cNvPicPr>
          <p:nvPr/>
        </p:nvPicPr>
        <p:blipFill rotWithShape="1">
          <a:blip r:embed="rId9"/>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3457566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ffordable housing.jpg"/>
          <p:cNvPicPr>
            <a:picLocks noChangeAspect="1"/>
          </p:cNvPicPr>
          <p:nvPr/>
        </p:nvPicPr>
        <p:blipFill rotWithShape="1">
          <a:blip r:embed="rId3">
            <a:extLst>
              <a:ext uri="{28A0092B-C50C-407E-A947-70E740481C1C}">
                <a14:useLocalDpi xmlns:a14="http://schemas.microsoft.com/office/drawing/2010/main" val="0"/>
              </a:ext>
            </a:extLst>
          </a:blip>
          <a:srcRect l="39936" r="1557"/>
          <a:stretch/>
        </p:blipFill>
        <p:spPr>
          <a:xfrm>
            <a:off x="0" y="0"/>
            <a:ext cx="6858000" cy="7783141"/>
          </a:xfrm>
          <a:prstGeom prst="rect">
            <a:avLst/>
          </a:prstGeom>
        </p:spPr>
      </p:pic>
      <p:sp>
        <p:nvSpPr>
          <p:cNvPr id="13" name="Rectangle 12"/>
          <p:cNvSpPr/>
          <p:nvPr/>
        </p:nvSpPr>
        <p:spPr>
          <a:xfrm>
            <a:off x="3190875" y="0"/>
            <a:ext cx="3667125" cy="7783141"/>
          </a:xfrm>
          <a:prstGeom prst="rect">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566333" y="8820890"/>
            <a:ext cx="5014356" cy="246221"/>
          </a:xfrm>
          <a:prstGeom prst="rect">
            <a:avLst/>
          </a:prstGeom>
        </p:spPr>
        <p:txBody>
          <a:bodyPr wrap="square">
            <a:spAutoFit/>
          </a:bodyPr>
          <a:lstStyle/>
          <a:p>
            <a:pPr algn="r"/>
            <a:r>
              <a:rPr lang="en-US" sz="1000" dirty="0">
                <a:solidFill>
                  <a:srgbClr val="A6BCC6"/>
                </a:solidFill>
                <a:cs typeface="Verdana"/>
              </a:rPr>
              <a:t>ENTERPRISE RESIDENT HANDBOOK • </a:t>
            </a:r>
            <a:fld id="{3B0357A1-DF2A-EC4C-B0B4-9303DCE67FA4}" type="slidenum">
              <a:rPr lang="en-US" sz="1000" smtClean="0">
                <a:solidFill>
                  <a:srgbClr val="A6BCC6"/>
                </a:solidFill>
                <a:cs typeface="Verdana"/>
              </a:rPr>
              <a:t>8</a:t>
            </a:fld>
            <a:endParaRPr lang="en-US" sz="1000" dirty="0">
              <a:solidFill>
                <a:srgbClr val="A6BCC6"/>
              </a:solidFill>
              <a:cs typeface="Verdana"/>
            </a:endParaRPr>
          </a:p>
        </p:txBody>
      </p:sp>
      <p:sp>
        <p:nvSpPr>
          <p:cNvPr id="10" name="Title 1"/>
          <p:cNvSpPr txBox="1">
            <a:spLocks/>
          </p:cNvSpPr>
          <p:nvPr/>
        </p:nvSpPr>
        <p:spPr>
          <a:xfrm>
            <a:off x="3349626" y="682692"/>
            <a:ext cx="3231064" cy="6659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Verdana"/>
                <a:ea typeface="+mj-ea"/>
                <a:cs typeface="Verdana"/>
              </a:defRPr>
            </a:lvl1pPr>
          </a:lstStyle>
          <a:p>
            <a:pPr algn="l"/>
            <a:r>
              <a:rPr lang="en-US" sz="1800" b="1" dirty="0">
                <a:solidFill>
                  <a:srgbClr val="26485C"/>
                </a:solidFill>
                <a:latin typeface="+mj-lt"/>
              </a:rPr>
              <a:t>BUILDING FEATURES</a:t>
            </a:r>
          </a:p>
        </p:txBody>
      </p:sp>
      <p:sp>
        <p:nvSpPr>
          <p:cNvPr id="14" name="Subtitle 2"/>
          <p:cNvSpPr txBox="1">
            <a:spLocks/>
          </p:cNvSpPr>
          <p:nvPr/>
        </p:nvSpPr>
        <p:spPr>
          <a:xfrm>
            <a:off x="3349626" y="1476376"/>
            <a:ext cx="3231064" cy="63067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tx1">
                    <a:lumMod val="65000"/>
                    <a:lumOff val="35000"/>
                  </a:schemeClr>
                </a:solidFill>
                <a:latin typeface="+mn-lt"/>
              </a:rPr>
              <a:t>Low or non-toxic</a:t>
            </a:r>
            <a:r>
              <a:rPr lang="en-US" sz="1200" dirty="0">
                <a:solidFill>
                  <a:schemeClr val="tx1">
                    <a:lumMod val="65000"/>
                    <a:lumOff val="35000"/>
                  </a:schemeClr>
                </a:solidFill>
                <a:latin typeface="+mn-lt"/>
              </a:rPr>
              <a:t> volatile organic compounds (VOCs) in all paints, coatings, sealants, adhesives, and flooring</a:t>
            </a:r>
          </a:p>
          <a:p>
            <a:pPr>
              <a:buFont typeface="Courier New"/>
              <a:buChar char="o"/>
            </a:pPr>
            <a:r>
              <a:rPr lang="en-US" sz="1200" dirty="0">
                <a:solidFill>
                  <a:schemeClr val="tx1">
                    <a:lumMod val="65000"/>
                    <a:lumOff val="35000"/>
                  </a:schemeClr>
                </a:solidFill>
                <a:latin typeface="+mn-lt"/>
              </a:rPr>
              <a:t>This means cleaner air for you! It is proven that these materials help reduce health problems associated with asthma and other chronic issues.</a:t>
            </a:r>
          </a:p>
          <a:p>
            <a:pPr marL="457200" lvl="1" indent="0">
              <a:buNone/>
            </a:pPr>
            <a:endParaRPr lang="en-US" sz="1200" dirty="0">
              <a:solidFill>
                <a:schemeClr val="tx1">
                  <a:lumMod val="65000"/>
                  <a:lumOff val="35000"/>
                </a:schemeClr>
              </a:solidFill>
              <a:latin typeface="+mn-lt"/>
            </a:endParaRPr>
          </a:p>
          <a:p>
            <a:pPr marL="0" indent="0">
              <a:buNone/>
            </a:pPr>
            <a:r>
              <a:rPr lang="en-US" sz="1200" b="1" dirty="0">
                <a:solidFill>
                  <a:schemeClr val="tx1">
                    <a:lumMod val="65000"/>
                    <a:lumOff val="35000"/>
                  </a:schemeClr>
                </a:solidFill>
                <a:latin typeface="+mn-lt"/>
              </a:rPr>
              <a:t>Plumbing fixtures that use less water </a:t>
            </a:r>
            <a:r>
              <a:rPr lang="en-US" sz="1200" dirty="0">
                <a:solidFill>
                  <a:schemeClr val="tx1">
                    <a:lumMod val="65000"/>
                    <a:lumOff val="35000"/>
                  </a:schemeClr>
                </a:solidFill>
                <a:latin typeface="+mn-lt"/>
              </a:rPr>
              <a:t>than traditional fixtures</a:t>
            </a:r>
          </a:p>
          <a:p>
            <a:pPr>
              <a:buFont typeface="Courier New"/>
              <a:buChar char="o"/>
            </a:pPr>
            <a:r>
              <a:rPr lang="en-US" sz="1200" dirty="0">
                <a:solidFill>
                  <a:schemeClr val="tx1">
                    <a:lumMod val="65000"/>
                    <a:lumOff val="35000"/>
                  </a:schemeClr>
                </a:solidFill>
                <a:latin typeface="+mn-lt"/>
              </a:rPr>
              <a:t>These fixtures will reduce water consumption and help our state and country through drought struggles.</a:t>
            </a:r>
          </a:p>
          <a:p>
            <a:pPr marL="457200" lvl="1" indent="0">
              <a:buNone/>
            </a:pPr>
            <a:endParaRPr lang="en-US" sz="1200" dirty="0">
              <a:solidFill>
                <a:schemeClr val="tx1">
                  <a:lumMod val="65000"/>
                  <a:lumOff val="35000"/>
                </a:schemeClr>
              </a:solidFill>
              <a:latin typeface="+mn-lt"/>
            </a:endParaRPr>
          </a:p>
          <a:p>
            <a:pPr marL="0" indent="0">
              <a:buNone/>
            </a:pPr>
            <a:r>
              <a:rPr lang="en-US" sz="1200" dirty="0">
                <a:solidFill>
                  <a:schemeClr val="tx1">
                    <a:lumMod val="65000"/>
                    <a:lumOff val="35000"/>
                  </a:schemeClr>
                </a:solidFill>
                <a:latin typeface="+mn-lt"/>
              </a:rPr>
              <a:t>Lighting and heating equipment that</a:t>
            </a:r>
            <a:r>
              <a:rPr lang="en-US" sz="1200" b="1" dirty="0">
                <a:solidFill>
                  <a:schemeClr val="tx1">
                    <a:lumMod val="65000"/>
                    <a:lumOff val="35000"/>
                  </a:schemeClr>
                </a:solidFill>
                <a:latin typeface="+mn-lt"/>
              </a:rPr>
              <a:t> improves comfort and controllability</a:t>
            </a:r>
          </a:p>
          <a:p>
            <a:pPr>
              <a:buFont typeface="Courier New"/>
              <a:buChar char="o"/>
            </a:pPr>
            <a:r>
              <a:rPr lang="en-US" sz="1200" dirty="0">
                <a:solidFill>
                  <a:schemeClr val="tx1">
                    <a:lumMod val="65000"/>
                    <a:lumOff val="35000"/>
                  </a:schemeClr>
                </a:solidFill>
                <a:latin typeface="+mn-lt"/>
              </a:rPr>
              <a:t>You will be thankful for easy-to-use and efficient fixtures and equipment that will improve your comfort at home and reduce harmful emissions.</a:t>
            </a:r>
          </a:p>
          <a:p>
            <a:pPr marL="457200" lvl="1" indent="0">
              <a:buNone/>
            </a:pPr>
            <a:endParaRPr lang="en-US" sz="1200" dirty="0">
              <a:solidFill>
                <a:schemeClr val="tx1">
                  <a:lumMod val="65000"/>
                  <a:lumOff val="35000"/>
                </a:schemeClr>
              </a:solidFill>
              <a:latin typeface="+mn-lt"/>
            </a:endParaRPr>
          </a:p>
          <a:p>
            <a:pPr marL="0" indent="0">
              <a:buNone/>
            </a:pPr>
            <a:r>
              <a:rPr lang="en-US" sz="1200" b="1" dirty="0">
                <a:solidFill>
                  <a:schemeClr val="tx1">
                    <a:lumMod val="65000"/>
                    <a:lumOff val="35000"/>
                  </a:schemeClr>
                </a:solidFill>
                <a:latin typeface="+mn-lt"/>
              </a:rPr>
              <a:t>Designed for resiliency </a:t>
            </a:r>
            <a:r>
              <a:rPr lang="en-US" sz="1200" dirty="0">
                <a:solidFill>
                  <a:schemeClr val="tx1">
                    <a:lumMod val="65000"/>
                    <a:lumOff val="35000"/>
                  </a:schemeClr>
                </a:solidFill>
                <a:latin typeface="+mn-lt"/>
              </a:rPr>
              <a:t>to help withstand any unexpected weather events or loss of power.</a:t>
            </a:r>
          </a:p>
        </p:txBody>
      </p:sp>
      <p:pic>
        <p:nvPicPr>
          <p:cNvPr id="11" name="Picture 10"/>
          <p:cNvPicPr>
            <a:picLocks noChangeAspect="1"/>
          </p:cNvPicPr>
          <p:nvPr/>
        </p:nvPicPr>
        <p:blipFill rotWithShape="1">
          <a:blip r:embed="rId4"/>
          <a:srcRect l="-21026" t="-13168" r="-18172" b="-7832"/>
          <a:stretch/>
        </p:blipFill>
        <p:spPr>
          <a:xfrm>
            <a:off x="5318568" y="8068129"/>
            <a:ext cx="734470" cy="638461"/>
          </a:xfrm>
          <a:prstGeom prst="rect">
            <a:avLst/>
          </a:prstGeom>
        </p:spPr>
      </p:pic>
      <p:pic>
        <p:nvPicPr>
          <p:cNvPr id="12" name="Picture 11"/>
          <p:cNvPicPr>
            <a:picLocks noChangeAspect="1"/>
          </p:cNvPicPr>
          <p:nvPr/>
        </p:nvPicPr>
        <p:blipFill rotWithShape="1">
          <a:blip r:embed="rId5"/>
          <a:srcRect l="-15248" t="-13168" r="-14156" b="-7832"/>
          <a:stretch/>
        </p:blipFill>
        <p:spPr>
          <a:xfrm>
            <a:off x="4145643" y="8068129"/>
            <a:ext cx="682795" cy="638461"/>
          </a:xfrm>
          <a:prstGeom prst="rect">
            <a:avLst/>
          </a:prstGeom>
        </p:spPr>
      </p:pic>
      <p:pic>
        <p:nvPicPr>
          <p:cNvPr id="15" name="Picture 14"/>
          <p:cNvPicPr>
            <a:picLocks noChangeAspect="1"/>
          </p:cNvPicPr>
          <p:nvPr/>
        </p:nvPicPr>
        <p:blipFill rotWithShape="1">
          <a:blip r:embed="rId6"/>
          <a:srcRect l="-12497" t="-13168" r="-11062" b="-7832"/>
          <a:stretch/>
        </p:blipFill>
        <p:spPr>
          <a:xfrm>
            <a:off x="4762500" y="8068129"/>
            <a:ext cx="651949" cy="638461"/>
          </a:xfrm>
          <a:prstGeom prst="rect">
            <a:avLst/>
          </a:prstGeom>
        </p:spPr>
      </p:pic>
      <p:pic>
        <p:nvPicPr>
          <p:cNvPr id="16" name="Picture 15"/>
          <p:cNvPicPr>
            <a:picLocks noChangeAspect="1"/>
          </p:cNvPicPr>
          <p:nvPr/>
        </p:nvPicPr>
        <p:blipFill rotWithShape="1">
          <a:blip r:embed="rId7"/>
          <a:srcRect l="-15247" t="-13168" r="-21025" b="-7832"/>
          <a:stretch/>
        </p:blipFill>
        <p:spPr>
          <a:xfrm>
            <a:off x="5942101" y="8068129"/>
            <a:ext cx="719038" cy="638461"/>
          </a:xfrm>
          <a:prstGeom prst="rect">
            <a:avLst/>
          </a:prstGeom>
        </p:spPr>
      </p:pic>
    </p:spTree>
    <p:extLst>
      <p:ext uri="{BB962C8B-B14F-4D97-AF65-F5344CB8AC3E}">
        <p14:creationId xmlns:p14="http://schemas.microsoft.com/office/powerpoint/2010/main" val="366101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keBasket.jpg"/>
          <p:cNvPicPr>
            <a:picLocks noChangeAspect="1"/>
          </p:cNvPicPr>
          <p:nvPr/>
        </p:nvPicPr>
        <p:blipFill rotWithShape="1">
          <a:blip r:embed="rId3">
            <a:extLst>
              <a:ext uri="{28A0092B-C50C-407E-A947-70E740481C1C}">
                <a14:useLocalDpi xmlns:a14="http://schemas.microsoft.com/office/drawing/2010/main" val="0"/>
              </a:ext>
            </a:extLst>
          </a:blip>
          <a:srcRect l="16861" r="33345"/>
          <a:stretch/>
        </p:blipFill>
        <p:spPr>
          <a:xfrm>
            <a:off x="0" y="1"/>
            <a:ext cx="6858000" cy="9144000"/>
          </a:xfrm>
          <a:prstGeom prst="rect">
            <a:avLst/>
          </a:prstGeom>
        </p:spPr>
      </p:pic>
      <p:pic>
        <p:nvPicPr>
          <p:cNvPr id="5" name="Picture 4"/>
          <p:cNvPicPr>
            <a:picLocks noChangeAspect="1"/>
          </p:cNvPicPr>
          <p:nvPr/>
        </p:nvPicPr>
        <p:blipFill rotWithShape="1">
          <a:blip r:embed="rId4"/>
          <a:srcRect t="-6924" b="-5510"/>
          <a:stretch/>
        </p:blipFill>
        <p:spPr>
          <a:xfrm>
            <a:off x="1712233" y="2187222"/>
            <a:ext cx="3439233" cy="3598333"/>
          </a:xfrm>
          <a:prstGeom prst="rect">
            <a:avLst/>
          </a:prstGeom>
        </p:spPr>
      </p:pic>
    </p:spTree>
    <p:extLst>
      <p:ext uri="{BB962C8B-B14F-4D97-AF65-F5344CB8AC3E}">
        <p14:creationId xmlns:p14="http://schemas.microsoft.com/office/powerpoint/2010/main" val="3066754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68ADEB29B61241B2AA8EDC6E1340E0" ma:contentTypeVersion="12" ma:contentTypeDescription="Create a new document." ma:contentTypeScope="" ma:versionID="63048a1a5ef798190596f38906a8caab">
  <xsd:schema xmlns:xsd="http://www.w3.org/2001/XMLSchema" xmlns:xs="http://www.w3.org/2001/XMLSchema" xmlns:p="http://schemas.microsoft.com/office/2006/metadata/properties" xmlns:ns2="91bfcb28-517f-4dd4-8701-04aea4e1d6d2" xmlns:ns3="bf5b0e47-c7eb-4ab1-809e-1ffe821ce70e" targetNamespace="http://schemas.microsoft.com/office/2006/metadata/properties" ma:root="true" ma:fieldsID="3ab22eb5d51407b269cf4d08621a8223" ns2:_="" ns3:_="">
    <xsd:import namespace="91bfcb28-517f-4dd4-8701-04aea4e1d6d2"/>
    <xsd:import namespace="bf5b0e47-c7eb-4ab1-809e-1ffe821ce7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bfcb28-517f-4dd4-8701-04aea4e1d6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5b0e47-c7eb-4ab1-809e-1ffe821ce70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DF2619-0B5F-4DEE-9949-BB40EAC2A812}">
  <ds:schemaRefs>
    <ds:schemaRef ds:uri="bf5b0e47-c7eb-4ab1-809e-1ffe821ce70e"/>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91bfcb28-517f-4dd4-8701-04aea4e1d6d2"/>
    <ds:schemaRef ds:uri="http://www.w3.org/XML/1998/namespace"/>
  </ds:schemaRefs>
</ds:datastoreItem>
</file>

<file path=customXml/itemProps2.xml><?xml version="1.0" encoding="utf-8"?>
<ds:datastoreItem xmlns:ds="http://schemas.openxmlformats.org/officeDocument/2006/customXml" ds:itemID="{533B31E3-CA2D-4A53-8D4C-4F83024D1E26}">
  <ds:schemaRefs>
    <ds:schemaRef ds:uri="http://schemas.microsoft.com/sharepoint/v3/contenttype/forms"/>
  </ds:schemaRefs>
</ds:datastoreItem>
</file>

<file path=customXml/itemProps3.xml><?xml version="1.0" encoding="utf-8"?>
<ds:datastoreItem xmlns:ds="http://schemas.openxmlformats.org/officeDocument/2006/customXml" ds:itemID="{8EB6A4F5-F4E8-447C-A305-89DA009408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bfcb28-517f-4dd4-8701-04aea4e1d6d2"/>
    <ds:schemaRef ds:uri="bf5b0e47-c7eb-4ab1-809e-1ffe821ce7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6705</TotalTime>
  <Words>9751</Words>
  <Application>Microsoft Office PowerPoint</Application>
  <PresentationFormat>Letter Paper (8.5x11 in)</PresentationFormat>
  <Paragraphs>1014</Paragraphs>
  <Slides>50</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Century Gothic</vt:lpstr>
      <vt:lpstr>Courier New</vt:lpstr>
      <vt:lpstr>Verdana</vt:lpstr>
      <vt:lpstr>Office Theme</vt:lpstr>
      <vt:lpstr>YOUR GREEN &amp; HEALTHY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Jacobs</dc:creator>
  <cp:lastModifiedBy>Egger, Krista</cp:lastModifiedBy>
  <cp:revision>297</cp:revision>
  <cp:lastPrinted>2015-11-05T17:59:20Z</cp:lastPrinted>
  <dcterms:created xsi:type="dcterms:W3CDTF">2015-10-06T16:35:56Z</dcterms:created>
  <dcterms:modified xsi:type="dcterms:W3CDTF">2020-03-31T13:07:07Z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0x010100CB68ADEB29B61241B2AA8EDC6E1340E0</vt:lpwstr>
  </property>
</Properties>
</file>